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58" r:id="rId5"/>
    <p:sldId id="265" r:id="rId6"/>
    <p:sldId id="266" r:id="rId7"/>
    <p:sldId id="267" r:id="rId8"/>
    <p:sldId id="268" r:id="rId9"/>
    <p:sldId id="260" r:id="rId10"/>
    <p:sldId id="278" r:id="rId11"/>
    <p:sldId id="274" r:id="rId12"/>
    <p:sldId id="275" r:id="rId13"/>
    <p:sldId id="276" r:id="rId14"/>
    <p:sldId id="277" r:id="rId15"/>
    <p:sldId id="279" r:id="rId16"/>
    <p:sldId id="272" r:id="rId17"/>
    <p:sldId id="273" r:id="rId18"/>
    <p:sldId id="257" r:id="rId19"/>
    <p:sldId id="280" r:id="rId20"/>
    <p:sldId id="261"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1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9/13/2018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9/13/2018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Fii</a:t>
            </a:r>
            <a:r>
              <a:rPr lang="en-US" dirty="0" smtClean="0"/>
              <a:t> </a:t>
            </a:r>
            <a:r>
              <a:rPr lang="en-US" dirty="0" err="1" smtClean="0"/>
              <a:t>voluntar</a:t>
            </a:r>
            <a:r>
              <a:rPr lang="en-US" dirty="0" smtClean="0"/>
              <a:t> </a:t>
            </a:r>
            <a:r>
              <a:rPr lang="en-US" dirty="0" err="1" smtClean="0"/>
              <a:t>în</a:t>
            </a:r>
            <a:endParaRPr lang="en-US" dirty="0"/>
          </a:p>
        </p:txBody>
      </p:sp>
      <p:sp>
        <p:nvSpPr>
          <p:cNvPr id="3" name="Subtitle 2"/>
          <p:cNvSpPr>
            <a:spLocks noGrp="1"/>
          </p:cNvSpPr>
          <p:nvPr>
            <p:ph type="subTitle" idx="1"/>
          </p:nvPr>
        </p:nvSpPr>
        <p:spPr/>
        <p:txBody>
          <a:bodyPr>
            <a:noAutofit/>
          </a:bodyPr>
          <a:lstStyle/>
          <a:p>
            <a:r>
              <a:rPr lang="en-US" sz="6600" dirty="0" smtClean="0">
                <a:solidFill>
                  <a:schemeClr val="accent6">
                    <a:lumMod val="75000"/>
                  </a:schemeClr>
                </a:solidFill>
                <a:latin typeface="Abadi MT Condensed Extra Bold"/>
                <a:cs typeface="Abadi MT Condensed Extra Bold"/>
              </a:rPr>
              <a:t>CLUBUL IMPACT</a:t>
            </a:r>
            <a:endParaRPr lang="en-US" sz="6600" dirty="0">
              <a:solidFill>
                <a:schemeClr val="accent6">
                  <a:lumMod val="75000"/>
                </a:schemeClr>
              </a:solidFill>
              <a:latin typeface="Abadi MT Condensed Extra Bold"/>
              <a:cs typeface="Abadi MT Condensed Extra Bold"/>
            </a:endParaRPr>
          </a:p>
        </p:txBody>
      </p:sp>
      <p:pic>
        <p:nvPicPr>
          <p:cNvPr id="4" name="Content Placeholder 2" descr="IMPACT - Colour for Bright Backgrounds.pdf"/>
          <p:cNvPicPr>
            <a:picLocks noChangeAspect="1"/>
          </p:cNvPicPr>
          <p:nvPr/>
        </p:nvPicPr>
        <p:blipFill>
          <a:blip r:embed="rId2" cstate="email">
            <a:extLst>
              <a:ext uri="{28A0092B-C50C-407E-A947-70E740481C1C}">
                <a14:useLocalDpi xmlns:a14="http://schemas.microsoft.com/office/drawing/2010/main" val="0"/>
              </a:ext>
            </a:extLst>
          </a:blip>
          <a:srcRect t="28977" b="28977"/>
          <a:stretch>
            <a:fillRect/>
          </a:stretch>
        </p:blipFill>
        <p:spPr>
          <a:xfrm>
            <a:off x="3911823" y="6082730"/>
            <a:ext cx="2164079" cy="909897"/>
          </a:xfrm>
          <a:prstGeom prst="rect">
            <a:avLst/>
          </a:prstGeom>
        </p:spPr>
      </p:pic>
      <p:pic>
        <p:nvPicPr>
          <p:cNvPr id="5" name="Picture 4" descr="Noi Orizonturi - Colour for Bright Backgrounds.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9658" y="4918101"/>
            <a:ext cx="3183319" cy="3183319"/>
          </a:xfrm>
          <a:prstGeom prst="rect">
            <a:avLst/>
          </a:prstGeom>
        </p:spPr>
      </p:pic>
    </p:spTree>
    <p:extLst>
      <p:ext uri="{BB962C8B-B14F-4D97-AF65-F5344CB8AC3E}">
        <p14:creationId xmlns:p14="http://schemas.microsoft.com/office/powerpoint/2010/main" val="18427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22191" cy="1600200"/>
          </a:xfrm>
        </p:spPr>
        <p:txBody>
          <a:bodyPr>
            <a:noAutofit/>
          </a:bodyPr>
          <a:lstStyle/>
          <a:p>
            <a:pPr algn="ctr"/>
            <a:r>
              <a:rPr lang="ro-RO" dirty="0" smtClean="0">
                <a:solidFill>
                  <a:schemeClr val="accent6">
                    <a:lumMod val="75000"/>
                  </a:schemeClr>
                </a:solidFill>
              </a:rPr>
              <a:t>CE SCHIMBĂRI PRODUC TINERII?</a:t>
            </a:r>
            <a:endParaRPr lang="ro-RO" dirty="0">
              <a:solidFill>
                <a:schemeClr val="accent6">
                  <a:lumMod val="75000"/>
                </a:schemeClr>
              </a:solidFill>
            </a:endParaRPr>
          </a:p>
        </p:txBody>
      </p:sp>
    </p:spTree>
    <p:extLst>
      <p:ext uri="{BB962C8B-B14F-4D97-AF65-F5344CB8AC3E}">
        <p14:creationId xmlns:p14="http://schemas.microsoft.com/office/powerpoint/2010/main" val="1384407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Autofit/>
          </a:bodyPr>
          <a:lstStyle/>
          <a:p>
            <a:r>
              <a:rPr lang="vi-VN" sz="2200" b="1" dirty="0">
                <a:solidFill>
                  <a:schemeClr val="tx1"/>
                </a:solidFill>
                <a:latin typeface="Arial" pitchFamily="34" charset="0"/>
                <a:cs typeface="Arial" pitchFamily="34" charset="0"/>
              </a:rPr>
              <a:t>Membrii clubului IMPACT Ruşi din Belceşti (</a:t>
            </a:r>
            <a:r>
              <a:rPr lang="vi-VN" sz="2200" b="1" dirty="0" smtClean="0">
                <a:solidFill>
                  <a:schemeClr val="tx1"/>
                </a:solidFill>
                <a:latin typeface="Arial" pitchFamily="34" charset="0"/>
                <a:cs typeface="Arial" pitchFamily="34" charset="0"/>
              </a:rPr>
              <a:t>jud</a:t>
            </a:r>
            <a:r>
              <a:rPr lang="ro-RO" sz="2200" b="1" dirty="0" smtClean="0">
                <a:solidFill>
                  <a:schemeClr val="tx1"/>
                </a:solidFill>
                <a:latin typeface="Arial" pitchFamily="34" charset="0"/>
                <a:cs typeface="Arial" pitchFamily="34" charset="0"/>
              </a:rPr>
              <a:t>.</a:t>
            </a:r>
            <a:r>
              <a:rPr lang="vi-VN" sz="2200" b="1" dirty="0" smtClean="0">
                <a:solidFill>
                  <a:schemeClr val="tx1"/>
                </a:solidFill>
                <a:latin typeface="Arial" pitchFamily="34" charset="0"/>
                <a:cs typeface="Arial" pitchFamily="34" charset="0"/>
              </a:rPr>
              <a:t> </a:t>
            </a:r>
            <a:r>
              <a:rPr lang="vi-VN" sz="2200" b="1" dirty="0">
                <a:solidFill>
                  <a:schemeClr val="tx1"/>
                </a:solidFill>
                <a:latin typeface="Arial" pitchFamily="34" charset="0"/>
                <a:cs typeface="Arial" pitchFamily="34" charset="0"/>
              </a:rPr>
              <a:t>Iaşi), au realizat proiectul „Staţia Schimbării” prin care au reabilitat staţia de autobuz din comuna lor. Acum peste 350 de călători beneficiază zilnic de condiţii optime de călătorie</a:t>
            </a:r>
            <a:r>
              <a:rPr lang="vi-VN" sz="2200" b="1" dirty="0" smtClean="0">
                <a:solidFill>
                  <a:schemeClr val="tx1"/>
                </a:solidFill>
                <a:latin typeface="Arial" pitchFamily="34" charset="0"/>
                <a:cs typeface="Arial" pitchFamily="34" charset="0"/>
              </a:rPr>
              <a:t>.</a:t>
            </a:r>
            <a:endParaRPr lang="ro-RO" sz="2200" b="1" dirty="0">
              <a:solidFill>
                <a:schemeClr val="tx1"/>
              </a:solidFill>
              <a:latin typeface="Arial" pitchFamily="34" charset="0"/>
              <a:cs typeface="Arial" pitchFamily="34" charset="0"/>
            </a:endParaRP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71603" y="1121569"/>
            <a:ext cx="3948820" cy="2536031"/>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414947" y="1121569"/>
            <a:ext cx="4508500" cy="2536031"/>
          </a:xfrm>
        </p:spPr>
      </p:pic>
    </p:spTree>
    <p:extLst>
      <p:ext uri="{BB962C8B-B14F-4D97-AF65-F5344CB8AC3E}">
        <p14:creationId xmlns:p14="http://schemas.microsoft.com/office/powerpoint/2010/main" val="237442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Autofit/>
          </a:bodyPr>
          <a:lstStyle/>
          <a:p>
            <a:r>
              <a:rPr lang="vi-VN" sz="2200" b="1" dirty="0">
                <a:solidFill>
                  <a:schemeClr val="tx1">
                    <a:lumMod val="95000"/>
                    <a:lumOff val="5000"/>
                  </a:schemeClr>
                </a:solidFill>
                <a:latin typeface="Arial" pitchFamily="34" charset="0"/>
                <a:cs typeface="Arial" pitchFamily="34" charset="0"/>
              </a:rPr>
              <a:t>Membrii clubului IMPACT </a:t>
            </a:r>
            <a:r>
              <a:rPr lang="vi-VN" sz="2200" b="1" dirty="0" smtClean="0">
                <a:solidFill>
                  <a:schemeClr val="tx1">
                    <a:lumMod val="95000"/>
                    <a:lumOff val="5000"/>
                  </a:schemeClr>
                </a:solidFill>
                <a:latin typeface="Arial" pitchFamily="34" charset="0"/>
                <a:cs typeface="Arial" pitchFamily="34" charset="0"/>
              </a:rPr>
              <a:t>L.C</a:t>
            </a:r>
            <a:r>
              <a:rPr lang="ro-RO" sz="2200" b="1" dirty="0" smtClean="0">
                <a:solidFill>
                  <a:schemeClr val="tx1">
                    <a:lumMod val="95000"/>
                    <a:lumOff val="5000"/>
                  </a:schemeClr>
                </a:solidFill>
                <a:latin typeface="Arial" pitchFamily="34" charset="0"/>
                <a:cs typeface="Arial" pitchFamily="34" charset="0"/>
              </a:rPr>
              <a:t>.</a:t>
            </a:r>
            <a:r>
              <a:rPr lang="vi-VN" sz="2200" b="1" dirty="0" smtClean="0">
                <a:solidFill>
                  <a:schemeClr val="tx1">
                    <a:lumMod val="95000"/>
                    <a:lumOff val="5000"/>
                  </a:schemeClr>
                </a:solidFill>
                <a:latin typeface="Arial" pitchFamily="34" charset="0"/>
                <a:cs typeface="Arial" pitchFamily="34" charset="0"/>
              </a:rPr>
              <a:t> </a:t>
            </a:r>
            <a:r>
              <a:rPr lang="vi-VN" sz="2200" b="1" dirty="0">
                <a:solidFill>
                  <a:schemeClr val="tx1">
                    <a:lumMod val="95000"/>
                    <a:lumOff val="5000"/>
                  </a:schemeClr>
                </a:solidFill>
                <a:latin typeface="Arial" pitchFamily="34" charset="0"/>
                <a:cs typeface="Arial" pitchFamily="34" charset="0"/>
              </a:rPr>
              <a:t>din comuna Lunca Cetăţuii au implementat proiectul „IMPACT la joacă” prin care au amenajat un parc de care beneficiază întreaga comunitate. Au mobilizat peste 300 de voluntari, iar împreună au </a:t>
            </a:r>
            <a:r>
              <a:rPr lang="vi-VN" sz="2200" b="1" dirty="0" smtClean="0">
                <a:solidFill>
                  <a:schemeClr val="tx1">
                    <a:lumMod val="95000"/>
                    <a:lumOff val="5000"/>
                  </a:schemeClr>
                </a:solidFill>
                <a:latin typeface="Arial" pitchFamily="34" charset="0"/>
                <a:cs typeface="Arial" pitchFamily="34" charset="0"/>
              </a:rPr>
              <a:t>crea</a:t>
            </a:r>
            <a:r>
              <a:rPr lang="ro-RO" sz="2200" b="1" dirty="0">
                <a:solidFill>
                  <a:schemeClr val="tx1">
                    <a:lumMod val="95000"/>
                    <a:lumOff val="5000"/>
                  </a:schemeClr>
                </a:solidFill>
                <a:latin typeface="Arial" pitchFamily="34" charset="0"/>
                <a:cs typeface="Arial" pitchFamily="34" charset="0"/>
              </a:rPr>
              <a:t>t</a:t>
            </a:r>
            <a:r>
              <a:rPr lang="vi-VN" sz="2200" b="1" dirty="0" smtClean="0">
                <a:solidFill>
                  <a:schemeClr val="tx1">
                    <a:lumMod val="95000"/>
                    <a:lumOff val="5000"/>
                  </a:schemeClr>
                </a:solidFill>
                <a:latin typeface="Arial" pitchFamily="34" charset="0"/>
                <a:cs typeface="Arial" pitchFamily="34" charset="0"/>
              </a:rPr>
              <a:t> </a:t>
            </a:r>
            <a:r>
              <a:rPr lang="vi-VN" sz="2200" b="1" dirty="0">
                <a:solidFill>
                  <a:schemeClr val="tx1">
                    <a:lumMod val="95000"/>
                    <a:lumOff val="5000"/>
                  </a:schemeClr>
                </a:solidFill>
                <a:latin typeface="Arial" pitchFamily="34" charset="0"/>
                <a:cs typeface="Arial" pitchFamily="34" charset="0"/>
              </a:rPr>
              <a:t>un spaţiu de petrecere a timpului liber de care se bucură acum </a:t>
            </a:r>
            <a:r>
              <a:rPr lang="vi-VN" sz="2200" b="1" dirty="0" smtClean="0">
                <a:solidFill>
                  <a:schemeClr val="tx1">
                    <a:lumMod val="95000"/>
                    <a:lumOff val="5000"/>
                  </a:schemeClr>
                </a:solidFill>
                <a:latin typeface="Arial" pitchFamily="34" charset="0"/>
                <a:cs typeface="Arial" pitchFamily="34" charset="0"/>
              </a:rPr>
              <a:t>într</a:t>
            </a:r>
            <a:r>
              <a:rPr lang="ro-RO" sz="2200" b="1" dirty="0" smtClean="0">
                <a:solidFill>
                  <a:schemeClr val="tx1">
                    <a:lumMod val="95000"/>
                    <a:lumOff val="5000"/>
                  </a:schemeClr>
                </a:solidFill>
                <a:latin typeface="Arial" pitchFamily="34" charset="0"/>
                <a:cs typeface="Arial" pitchFamily="34" charset="0"/>
              </a:rPr>
              <a:t>e</a:t>
            </a:r>
            <a:r>
              <a:rPr lang="vi-VN" sz="2200" b="1" dirty="0" smtClean="0">
                <a:solidFill>
                  <a:schemeClr val="tx1">
                    <a:lumMod val="95000"/>
                    <a:lumOff val="5000"/>
                  </a:schemeClr>
                </a:solidFill>
                <a:latin typeface="Arial" pitchFamily="34" charset="0"/>
                <a:cs typeface="Arial" pitchFamily="34" charset="0"/>
              </a:rPr>
              <a:t>aga </a:t>
            </a:r>
            <a:r>
              <a:rPr lang="vi-VN" sz="2200" b="1" dirty="0">
                <a:solidFill>
                  <a:schemeClr val="tx1">
                    <a:lumMod val="95000"/>
                    <a:lumOff val="5000"/>
                  </a:schemeClr>
                </a:solidFill>
                <a:latin typeface="Arial" pitchFamily="34" charset="0"/>
                <a:cs typeface="Arial" pitchFamily="34" charset="0"/>
              </a:rPr>
              <a:t>comună.</a:t>
            </a:r>
            <a:endParaRPr lang="ro-RO" sz="2200" b="1" dirty="0">
              <a:solidFill>
                <a:schemeClr val="tx1">
                  <a:lumMod val="95000"/>
                  <a:lumOff val="5000"/>
                </a:schemeClr>
              </a:solidFill>
              <a:latin typeface="Arial" pitchFamily="34" charset="0"/>
              <a:cs typeface="Arial" pitchFamily="34" charset="0"/>
            </a:endParaRP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762000" y="1277212"/>
            <a:ext cx="3657600" cy="2431914"/>
          </a:xfrm>
        </p:spPr>
      </p:pic>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1277212"/>
            <a:ext cx="3657600" cy="2431914"/>
          </a:xfrm>
        </p:spPr>
      </p:pic>
    </p:spTree>
    <p:extLst>
      <p:ext uri="{BB962C8B-B14F-4D97-AF65-F5344CB8AC3E}">
        <p14:creationId xmlns:p14="http://schemas.microsoft.com/office/powerpoint/2010/main" val="380319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3344406"/>
            <a:ext cx="3741761" cy="2546131"/>
          </a:xfrm>
        </p:spPr>
        <p:txBody>
          <a:bodyPr>
            <a:noAutofit/>
          </a:bodyPr>
          <a:lstStyle/>
          <a:p>
            <a:r>
              <a:rPr lang="it-IT" sz="2200" b="1" dirty="0">
                <a:solidFill>
                  <a:schemeClr val="tx1">
                    <a:lumMod val="95000"/>
                    <a:lumOff val="5000"/>
                  </a:schemeClr>
                </a:solidFill>
                <a:latin typeface="Arial" pitchFamily="34" charset="0"/>
                <a:cs typeface="Arial" pitchFamily="34" charset="0"/>
              </a:rPr>
              <a:t>,,Am învățat să privesc lumea cu alți ochi și să am mai multă încredere în mine, că și copiii pot schimba lumea în mai bine” Gimiga Alexandra, elevă cls. a-VI-a A.</a:t>
            </a:r>
            <a:endParaRPr lang="ro-RO" sz="2200" dirty="0">
              <a:solidFill>
                <a:schemeClr val="tx1">
                  <a:lumMod val="95000"/>
                  <a:lumOff val="5000"/>
                </a:schemeClr>
              </a:solidFill>
              <a:latin typeface="Arial" pitchFamily="34" charset="0"/>
              <a:cs typeface="Arial" pitchFamily="34" charset="0"/>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16200000">
            <a:off x="3701222" y="1473414"/>
            <a:ext cx="5479295" cy="3643149"/>
          </a:xfrm>
        </p:spPr>
      </p:pic>
    </p:spTree>
    <p:extLst>
      <p:ext uri="{BB962C8B-B14F-4D97-AF65-F5344CB8AC3E}">
        <p14:creationId xmlns:p14="http://schemas.microsoft.com/office/powerpoint/2010/main" val="3977561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Autofit/>
          </a:bodyPr>
          <a:lstStyle/>
          <a:p>
            <a:r>
              <a:rPr lang="vi-VN" sz="2200" b="1" dirty="0">
                <a:solidFill>
                  <a:schemeClr val="tx1">
                    <a:lumMod val="95000"/>
                    <a:lumOff val="5000"/>
                  </a:schemeClr>
                </a:solidFill>
                <a:latin typeface="Arial" pitchFamily="34" charset="0"/>
                <a:cs typeface="Arial" pitchFamily="34" charset="0"/>
              </a:rPr>
              <a:t>Membrii clubului </a:t>
            </a:r>
            <a:r>
              <a:rPr lang="ro-RO" sz="2200" b="1" dirty="0" smtClean="0">
                <a:solidFill>
                  <a:schemeClr val="tx1">
                    <a:lumMod val="95000"/>
                    <a:lumOff val="5000"/>
                  </a:schemeClr>
                </a:solidFill>
                <a:latin typeface="Arial" pitchFamily="34" charset="0"/>
                <a:cs typeface="Arial" pitchFamily="34" charset="0"/>
              </a:rPr>
              <a:t>IMPACȚIIII din Cluj-Napoca</a:t>
            </a:r>
            <a:r>
              <a:rPr lang="vi-VN" sz="2200" b="1" dirty="0" smtClean="0">
                <a:solidFill>
                  <a:schemeClr val="tx1">
                    <a:lumMod val="95000"/>
                    <a:lumOff val="5000"/>
                  </a:schemeClr>
                </a:solidFill>
                <a:latin typeface="Arial" pitchFamily="34" charset="0"/>
                <a:cs typeface="Arial" pitchFamily="34" charset="0"/>
              </a:rPr>
              <a:t> </a:t>
            </a:r>
            <a:r>
              <a:rPr lang="vi-VN" sz="2200" b="1" dirty="0">
                <a:solidFill>
                  <a:schemeClr val="tx1">
                    <a:lumMod val="95000"/>
                    <a:lumOff val="5000"/>
                  </a:schemeClr>
                </a:solidFill>
                <a:latin typeface="Arial" pitchFamily="34" charset="0"/>
                <a:cs typeface="Arial" pitchFamily="34" charset="0"/>
              </a:rPr>
              <a:t>au implementat proiectul </a:t>
            </a:r>
            <a:r>
              <a:rPr lang="vi-VN" sz="2200" b="1" dirty="0" smtClean="0">
                <a:solidFill>
                  <a:schemeClr val="tx1">
                    <a:lumMod val="95000"/>
                    <a:lumOff val="5000"/>
                  </a:schemeClr>
                </a:solidFill>
                <a:latin typeface="Arial" pitchFamily="34" charset="0"/>
                <a:cs typeface="Arial" pitchFamily="34" charset="0"/>
              </a:rPr>
              <a:t>„</a:t>
            </a:r>
            <a:r>
              <a:rPr lang="ro-RO" sz="2200" b="1" dirty="0" smtClean="0">
                <a:solidFill>
                  <a:schemeClr val="tx1">
                    <a:lumMod val="95000"/>
                    <a:lumOff val="5000"/>
                  </a:schemeClr>
                </a:solidFill>
                <a:latin typeface="Arial" pitchFamily="34" charset="0"/>
                <a:cs typeface="Arial" pitchFamily="34" charset="0"/>
              </a:rPr>
              <a:t>feel your city</a:t>
            </a:r>
            <a:r>
              <a:rPr lang="vi-VN" sz="2200" b="1" dirty="0" smtClean="0">
                <a:solidFill>
                  <a:schemeClr val="tx1">
                    <a:lumMod val="95000"/>
                    <a:lumOff val="5000"/>
                  </a:schemeClr>
                </a:solidFill>
                <a:latin typeface="Arial" pitchFamily="34" charset="0"/>
                <a:cs typeface="Arial" pitchFamily="34" charset="0"/>
              </a:rPr>
              <a:t>”</a:t>
            </a:r>
            <a:r>
              <a:rPr lang="ro-RO" sz="2200" b="1" dirty="0" smtClean="0">
                <a:solidFill>
                  <a:schemeClr val="tx1">
                    <a:lumMod val="95000"/>
                    <a:lumOff val="5000"/>
                  </a:schemeClr>
                </a:solidFill>
                <a:latin typeface="Arial" pitchFamily="34" charset="0"/>
                <a:cs typeface="Arial" pitchFamily="34" charset="0"/>
              </a:rPr>
              <a:t> cu scopul de a accesibiliza turismul pentru persoanele nevăzătoare</a:t>
            </a:r>
            <a:r>
              <a:rPr lang="vi-VN" sz="2200" b="1" dirty="0" smtClean="0">
                <a:solidFill>
                  <a:schemeClr val="tx1">
                    <a:lumMod val="95000"/>
                    <a:lumOff val="5000"/>
                  </a:schemeClr>
                </a:solidFill>
                <a:latin typeface="Arial" pitchFamily="34" charset="0"/>
                <a:cs typeface="Arial" pitchFamily="34" charset="0"/>
              </a:rPr>
              <a:t>. </a:t>
            </a:r>
            <a:r>
              <a:rPr lang="ro-RO" sz="2200" b="1" dirty="0" smtClean="0">
                <a:solidFill>
                  <a:schemeClr val="tx1">
                    <a:lumMod val="95000"/>
                    <a:lumOff val="5000"/>
                  </a:schemeClr>
                </a:solidFill>
                <a:latin typeface="Arial" pitchFamily="34" charset="0"/>
                <a:cs typeface="Arial" pitchFamily="34" charset="0"/>
              </a:rPr>
              <a:t>Împreună cu multiplii parteneri au reușit până în momentul de față să instaleze patru plăci în Braille în două zone importante ale Clujului.</a:t>
            </a:r>
            <a:endParaRPr lang="ro-RO" sz="2200"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762000" y="1121569"/>
            <a:ext cx="3657600" cy="2743200"/>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648200" y="1121569"/>
            <a:ext cx="3657600" cy="2743200"/>
          </a:xfrm>
        </p:spPr>
      </p:pic>
    </p:spTree>
    <p:extLst>
      <p:ext uri="{BB962C8B-B14F-4D97-AF65-F5344CB8AC3E}">
        <p14:creationId xmlns:p14="http://schemas.microsoft.com/office/powerpoint/2010/main" val="1234623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9487" cy="1600200"/>
          </a:xfrm>
        </p:spPr>
        <p:txBody>
          <a:bodyPr>
            <a:normAutofit fontScale="90000"/>
          </a:bodyPr>
          <a:lstStyle/>
          <a:p>
            <a:pPr algn="ctr"/>
            <a:r>
              <a:rPr lang="ro-RO" dirty="0" smtClean="0">
                <a:solidFill>
                  <a:schemeClr val="accent6">
                    <a:lumMod val="75000"/>
                  </a:schemeClr>
                </a:solidFill>
              </a:rPr>
              <a:t>DE CE SĂ FACI PARTE DINTR-UN CLUB IMPACT?</a:t>
            </a:r>
            <a:endParaRPr lang="ro-RO" dirty="0">
              <a:solidFill>
                <a:schemeClr val="accent6">
                  <a:lumMod val="75000"/>
                </a:schemeClr>
              </a:solidFill>
            </a:endParaRPr>
          </a:p>
        </p:txBody>
      </p:sp>
    </p:spTree>
    <p:extLst>
      <p:ext uri="{BB962C8B-B14F-4D97-AF65-F5344CB8AC3E}">
        <p14:creationId xmlns:p14="http://schemas.microsoft.com/office/powerpoint/2010/main" val="201210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829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080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58352"/>
            <a:ext cx="7549487" cy="1600200"/>
          </a:xfrm>
        </p:spPr>
        <p:txBody>
          <a:bodyPr>
            <a:normAutofit fontScale="90000"/>
          </a:bodyPr>
          <a:lstStyle/>
          <a:p>
            <a:r>
              <a:rPr lang="ro-RO" sz="2800" dirty="0" smtClean="0">
                <a:latin typeface="Arial"/>
                <a:cs typeface="Arial"/>
              </a:rPr>
              <a:t>Nu există club IMPACT doar în școala ta. În alte </a:t>
            </a:r>
            <a:r>
              <a:rPr lang="ro-RO" sz="2800" dirty="0" smtClean="0">
                <a:latin typeface="Arial"/>
                <a:cs typeface="Arial"/>
              </a:rPr>
              <a:t>peste 100 </a:t>
            </a:r>
            <a:r>
              <a:rPr lang="ro-RO" sz="2800" dirty="0">
                <a:latin typeface="Arial"/>
                <a:cs typeface="Arial"/>
              </a:rPr>
              <a:t>de unităţi de învăţământ situate în </a:t>
            </a:r>
            <a:r>
              <a:rPr lang="ro-RO" sz="2800" dirty="0" smtClean="0">
                <a:latin typeface="Arial"/>
                <a:cs typeface="Arial"/>
              </a:rPr>
              <a:t>26 </a:t>
            </a:r>
            <a:r>
              <a:rPr lang="ro-RO" sz="2800" dirty="0">
                <a:latin typeface="Arial"/>
                <a:cs typeface="Arial"/>
              </a:rPr>
              <a:t>de </a:t>
            </a:r>
            <a:r>
              <a:rPr lang="ro-RO" sz="2800" dirty="0" smtClean="0">
                <a:latin typeface="Arial"/>
                <a:cs typeface="Arial"/>
              </a:rPr>
              <a:t>judeţe sunt prezente cele mai faine cluburi de tineri.</a:t>
            </a:r>
            <a:r>
              <a:rPr lang="en-US" sz="2800" dirty="0" smtClean="0">
                <a:latin typeface="Arial"/>
                <a:cs typeface="Arial"/>
              </a:rPr>
              <a:t> </a:t>
            </a:r>
            <a:endParaRPr lang="en-US" sz="2800" dirty="0">
              <a:latin typeface="Arial"/>
              <a:cs typeface="Aria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2598" y="685800"/>
            <a:ext cx="5422604" cy="3886200"/>
          </a:xfrm>
        </p:spPr>
      </p:pic>
    </p:spTree>
    <p:extLst>
      <p:ext uri="{BB962C8B-B14F-4D97-AF65-F5344CB8AC3E}">
        <p14:creationId xmlns:p14="http://schemas.microsoft.com/office/powerpoint/2010/main" val="33035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0682" cy="1600200"/>
          </a:xfrm>
        </p:spPr>
        <p:txBody>
          <a:bodyPr>
            <a:normAutofit/>
          </a:bodyPr>
          <a:lstStyle/>
          <a:p>
            <a:pPr algn="just"/>
            <a:r>
              <a:rPr lang="ro-RO" sz="2500" dirty="0" smtClean="0">
                <a:latin typeface="Arial"/>
                <a:cs typeface="Arial"/>
              </a:rPr>
              <a:t>Cei peste </a:t>
            </a:r>
            <a:r>
              <a:rPr lang="ro-RO" sz="2500" dirty="0">
                <a:latin typeface="Arial"/>
                <a:cs typeface="Arial"/>
              </a:rPr>
              <a:t>3.000 de elevi şi 400 de </a:t>
            </a:r>
            <a:r>
              <a:rPr lang="ro-RO" sz="2500" dirty="0" smtClean="0">
                <a:latin typeface="Arial"/>
                <a:cs typeface="Arial"/>
              </a:rPr>
              <a:t>profesori voluntari din cluburile IMPACT formează împreună mișcarea de tineri care transformă România.</a:t>
            </a:r>
            <a:endParaRPr lang="ro-RO" sz="2500" dirty="0"/>
          </a:p>
        </p:txBody>
      </p:sp>
      <p:pic>
        <p:nvPicPr>
          <p:cNvPr id="4" name="Content Placeholder 5" descr="21231074_1105419902924469_7862385435804533414_n.jpg"/>
          <p:cNvPicPr>
            <a:picLocks noGrp="1" noChangeAspect="1"/>
          </p:cNvPicPr>
          <p:nvPr>
            <p:ph idx="1"/>
          </p:nvPr>
        </p:nvPicPr>
        <p:blipFill>
          <a:blip r:embed="rId2" cstate="email">
            <a:extLst>
              <a:ext uri="{28A0092B-C50C-407E-A947-70E740481C1C}">
                <a14:useLocalDpi xmlns:a14="http://schemas.microsoft.com/office/drawing/2010/main" val="0"/>
              </a:ext>
            </a:extLst>
          </a:blip>
          <a:srcRect t="15657" b="15657"/>
          <a:stretch>
            <a:fillRect/>
          </a:stretch>
        </p:blipFill>
        <p:spPr>
          <a:xfrm>
            <a:off x="765117" y="685800"/>
            <a:ext cx="7537565" cy="3886200"/>
          </a:xfrm>
        </p:spPr>
      </p:pic>
    </p:spTree>
    <p:extLst>
      <p:ext uri="{BB962C8B-B14F-4D97-AF65-F5344CB8AC3E}">
        <p14:creationId xmlns:p14="http://schemas.microsoft.com/office/powerpoint/2010/main" val="318758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4A8A4"/>
                </a:solidFill>
              </a:rPr>
              <a:t>IMPACT e </a:t>
            </a:r>
            <a:r>
              <a:rPr lang="en-US" dirty="0" err="1">
                <a:solidFill>
                  <a:srgbClr val="04A8A4"/>
                </a:solidFill>
              </a:rPr>
              <a:t>mai</a:t>
            </a:r>
            <a:r>
              <a:rPr lang="en-US" dirty="0">
                <a:solidFill>
                  <a:srgbClr val="04A8A4"/>
                </a:solidFill>
              </a:rPr>
              <a:t> </a:t>
            </a:r>
            <a:r>
              <a:rPr lang="en-US" dirty="0" err="1">
                <a:solidFill>
                  <a:srgbClr val="04A8A4"/>
                </a:solidFill>
              </a:rPr>
              <a:t>mult</a:t>
            </a:r>
            <a:r>
              <a:rPr lang="en-US" dirty="0">
                <a:solidFill>
                  <a:srgbClr val="04A8A4"/>
                </a:solidFill>
              </a:rPr>
              <a:t> </a:t>
            </a:r>
            <a:r>
              <a:rPr lang="en-US" dirty="0" err="1">
                <a:solidFill>
                  <a:srgbClr val="04A8A4"/>
                </a:solidFill>
              </a:rPr>
              <a:t>decât</a:t>
            </a:r>
            <a:r>
              <a:rPr lang="en-US" dirty="0">
                <a:solidFill>
                  <a:srgbClr val="04A8A4"/>
                </a:solidFill>
              </a:rPr>
              <a:t> </a:t>
            </a:r>
            <a:r>
              <a:rPr lang="en-US" dirty="0" err="1">
                <a:solidFill>
                  <a:srgbClr val="04A8A4"/>
                </a:solidFill>
              </a:rPr>
              <a:t>voluntariat</a:t>
            </a:r>
            <a:r>
              <a:rPr lang="en-US" dirty="0">
                <a:solidFill>
                  <a:srgbClr val="04A8A4"/>
                </a:solidFill>
              </a:rPr>
              <a:t>.</a:t>
            </a:r>
            <a:endParaRPr lang="en-US" dirty="0"/>
          </a:p>
        </p:txBody>
      </p:sp>
      <p:pic>
        <p:nvPicPr>
          <p:cNvPr id="5" name="Content Placeholder 4" descr="10406607_10152521942254479_8054956239146961689_n.jpg"/>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l="17751" r="9429"/>
          <a:stretch/>
        </p:blipFill>
        <p:spPr/>
      </p:pic>
      <p:sp>
        <p:nvSpPr>
          <p:cNvPr id="4" name="Content Placeholder 3"/>
          <p:cNvSpPr>
            <a:spLocks noGrp="1"/>
          </p:cNvSpPr>
          <p:nvPr>
            <p:ph sz="half" idx="2"/>
          </p:nvPr>
        </p:nvSpPr>
        <p:spPr>
          <a:xfrm>
            <a:off x="4648200" y="2973876"/>
            <a:ext cx="3657600" cy="1403052"/>
          </a:xfrm>
        </p:spPr>
        <p:txBody>
          <a:bodyPr>
            <a:normAutofit fontScale="92500"/>
          </a:bodyPr>
          <a:lstStyle/>
          <a:p>
            <a:pPr marL="0" indent="0">
              <a:buNone/>
            </a:pPr>
            <a:r>
              <a:rPr lang="en-US" b="1" dirty="0" err="1">
                <a:solidFill>
                  <a:schemeClr val="tx1"/>
                </a:solidFill>
                <a:latin typeface="Arial"/>
                <a:cs typeface="Arial"/>
              </a:rPr>
              <a:t>Înveți</a:t>
            </a:r>
            <a:r>
              <a:rPr lang="en-US" b="1" dirty="0">
                <a:solidFill>
                  <a:schemeClr val="tx1"/>
                </a:solidFill>
                <a:latin typeface="Arial"/>
                <a:cs typeface="Arial"/>
              </a:rPr>
              <a:t> </a:t>
            </a:r>
            <a:r>
              <a:rPr lang="ro-RO" b="1" dirty="0" smtClean="0">
                <a:solidFill>
                  <a:schemeClr val="tx1"/>
                </a:solidFill>
                <a:latin typeface="Arial"/>
                <a:cs typeface="Arial"/>
              </a:rPr>
              <a:t>și</a:t>
            </a:r>
            <a:r>
              <a:rPr lang="en-US" b="1" dirty="0" smtClean="0">
                <a:solidFill>
                  <a:schemeClr val="tx1"/>
                </a:solidFill>
                <a:latin typeface="Arial"/>
                <a:cs typeface="Arial"/>
              </a:rPr>
              <a:t> </a:t>
            </a:r>
            <a:r>
              <a:rPr lang="en-US" b="1" dirty="0" err="1">
                <a:solidFill>
                  <a:schemeClr val="tx1"/>
                </a:solidFill>
                <a:latin typeface="Arial"/>
                <a:cs typeface="Arial"/>
              </a:rPr>
              <a:t>te</a:t>
            </a:r>
            <a:r>
              <a:rPr lang="en-US" b="1" dirty="0">
                <a:solidFill>
                  <a:schemeClr val="tx1"/>
                </a:solidFill>
                <a:latin typeface="Arial"/>
                <a:cs typeface="Arial"/>
              </a:rPr>
              <a:t> </a:t>
            </a:r>
            <a:r>
              <a:rPr lang="en-US" b="1" dirty="0" err="1">
                <a:solidFill>
                  <a:schemeClr val="tx1"/>
                </a:solidFill>
                <a:latin typeface="Arial"/>
                <a:cs typeface="Arial"/>
              </a:rPr>
              <a:t>descoperi</a:t>
            </a:r>
            <a:r>
              <a:rPr lang="en-US" b="1" dirty="0">
                <a:solidFill>
                  <a:schemeClr val="tx1"/>
                </a:solidFill>
                <a:latin typeface="Arial"/>
                <a:cs typeface="Arial"/>
              </a:rPr>
              <a:t> </a:t>
            </a:r>
            <a:r>
              <a:rPr lang="en-US" b="1" dirty="0" err="1">
                <a:solidFill>
                  <a:schemeClr val="tx1"/>
                </a:solidFill>
                <a:latin typeface="Arial"/>
                <a:cs typeface="Arial"/>
              </a:rPr>
              <a:t>rezolvând</a:t>
            </a:r>
            <a:r>
              <a:rPr lang="en-US" b="1" dirty="0">
                <a:solidFill>
                  <a:schemeClr val="tx1"/>
                </a:solidFill>
                <a:latin typeface="Arial"/>
                <a:cs typeface="Arial"/>
              </a:rPr>
              <a:t> </a:t>
            </a:r>
            <a:r>
              <a:rPr lang="en-US" b="1" dirty="0" err="1">
                <a:solidFill>
                  <a:schemeClr val="tx1"/>
                </a:solidFill>
                <a:latin typeface="Arial"/>
                <a:cs typeface="Arial"/>
              </a:rPr>
              <a:t>probleme</a:t>
            </a:r>
            <a:r>
              <a:rPr lang="en-US" b="1" dirty="0">
                <a:solidFill>
                  <a:schemeClr val="tx1"/>
                </a:solidFill>
                <a:latin typeface="Arial"/>
                <a:cs typeface="Arial"/>
              </a:rPr>
              <a:t> din </a:t>
            </a:r>
            <a:r>
              <a:rPr lang="en-US" b="1" dirty="0" err="1">
                <a:solidFill>
                  <a:schemeClr val="tx1"/>
                </a:solidFill>
                <a:latin typeface="Arial"/>
                <a:cs typeface="Arial"/>
              </a:rPr>
              <a:t>comunitatea</a:t>
            </a:r>
            <a:r>
              <a:rPr lang="en-US" b="1" dirty="0">
                <a:solidFill>
                  <a:schemeClr val="tx1"/>
                </a:solidFill>
                <a:latin typeface="Arial"/>
                <a:cs typeface="Arial"/>
              </a:rPr>
              <a:t> ta.</a:t>
            </a:r>
          </a:p>
          <a:p>
            <a:endParaRPr lang="en-US" dirty="0"/>
          </a:p>
        </p:txBody>
      </p:sp>
    </p:spTree>
    <p:extLst>
      <p:ext uri="{BB962C8B-B14F-4D97-AF65-F5344CB8AC3E}">
        <p14:creationId xmlns:p14="http://schemas.microsoft.com/office/powerpoint/2010/main" val="220478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68652"/>
            <a:ext cx="7543800" cy="2603548"/>
          </a:xfrm>
        </p:spPr>
        <p:txBody>
          <a:bodyPr>
            <a:normAutofit/>
          </a:bodyPr>
          <a:lstStyle/>
          <a:p>
            <a:r>
              <a:rPr lang="ro-RO" sz="2800" dirty="0" smtClean="0">
                <a:latin typeface="Arial"/>
                <a:cs typeface="Arial"/>
              </a:rPr>
              <a:t>IMPACT este programul Fundaţiei </a:t>
            </a:r>
            <a:r>
              <a:rPr lang="ro-RO" sz="2800" dirty="0">
                <a:latin typeface="Arial"/>
                <a:cs typeface="Arial"/>
              </a:rPr>
              <a:t>Noi Orizonturi, </a:t>
            </a:r>
            <a:r>
              <a:rPr lang="ro-RO" sz="2800" dirty="0" smtClean="0">
                <a:latin typeface="Arial"/>
                <a:cs typeface="Arial"/>
              </a:rPr>
              <a:t>care este dedicată </a:t>
            </a:r>
            <a:r>
              <a:rPr lang="ro-RO" sz="2800" dirty="0">
                <a:latin typeface="Arial"/>
                <a:cs typeface="Arial"/>
              </a:rPr>
              <a:t>de peste </a:t>
            </a:r>
            <a:r>
              <a:rPr lang="ro-RO" sz="2800" dirty="0" smtClean="0">
                <a:latin typeface="Arial"/>
                <a:cs typeface="Arial"/>
              </a:rPr>
              <a:t>17 </a:t>
            </a:r>
            <a:r>
              <a:rPr lang="ro-RO" sz="2800" dirty="0" smtClean="0">
                <a:latin typeface="Arial"/>
                <a:cs typeface="Arial"/>
              </a:rPr>
              <a:t>ani </a:t>
            </a:r>
            <a:r>
              <a:rPr lang="ro-RO" sz="2800" dirty="0">
                <a:latin typeface="Arial"/>
                <a:cs typeface="Arial"/>
              </a:rPr>
              <a:t>educaţiei prin </a:t>
            </a:r>
            <a:r>
              <a:rPr lang="ro-RO" sz="2800" dirty="0" smtClean="0">
                <a:latin typeface="Arial"/>
                <a:cs typeface="Arial"/>
              </a:rPr>
              <a:t>experienţă.</a:t>
            </a:r>
            <a:endParaRPr lang="en-US" sz="2800" dirty="0"/>
          </a:p>
        </p:txBody>
      </p:sp>
      <p:pic>
        <p:nvPicPr>
          <p:cNvPr id="8" name="Content Placeholder 7" descr="19396761_1609299925778978_3700609078537582124_n.jpg"/>
          <p:cNvPicPr>
            <a:picLocks noGrp="1" noChangeAspect="1"/>
          </p:cNvPicPr>
          <p:nvPr>
            <p:ph idx="1"/>
          </p:nvPr>
        </p:nvPicPr>
        <p:blipFill>
          <a:blip r:embed="rId2" cstate="email">
            <a:extLst>
              <a:ext uri="{28A0092B-C50C-407E-A947-70E740481C1C}">
                <a14:useLocalDpi xmlns:a14="http://schemas.microsoft.com/office/drawing/2010/main" val="0"/>
              </a:ext>
            </a:extLst>
          </a:blip>
          <a:srcRect t="11182" b="11182"/>
          <a:stretch>
            <a:fillRect/>
          </a:stretch>
        </p:blipFill>
        <p:spPr/>
      </p:pic>
    </p:spTree>
    <p:extLst>
      <p:ext uri="{BB962C8B-B14F-4D97-AF65-F5344CB8AC3E}">
        <p14:creationId xmlns:p14="http://schemas.microsoft.com/office/powerpoint/2010/main" val="3800619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6622" cy="1600200"/>
          </a:xfrm>
        </p:spPr>
        <p:txBody>
          <a:bodyPr>
            <a:normAutofit fontScale="90000"/>
          </a:bodyPr>
          <a:lstStyle/>
          <a:p>
            <a:pPr algn="ctr"/>
            <a:r>
              <a:rPr lang="ro-RO" dirty="0" smtClean="0">
                <a:solidFill>
                  <a:schemeClr val="accent6">
                    <a:lumMod val="75000"/>
                  </a:schemeClr>
                </a:solidFill>
              </a:rPr>
              <a:t>Dacă vrei să fii și tu un „schimbă-lume” hai în clubul IMPACT!</a:t>
            </a:r>
            <a:endParaRPr lang="ro-RO" dirty="0">
              <a:solidFill>
                <a:schemeClr val="accent6">
                  <a:lumMod val="75000"/>
                </a:schemeClr>
              </a:solidFill>
            </a:endParaRPr>
          </a:p>
        </p:txBody>
      </p:sp>
    </p:spTree>
    <p:extLst>
      <p:ext uri="{BB962C8B-B14F-4D97-AF65-F5344CB8AC3E}">
        <p14:creationId xmlns:p14="http://schemas.microsoft.com/office/powerpoint/2010/main" val="1470376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43" y="3912925"/>
            <a:ext cx="7324913" cy="1600200"/>
          </a:xfrm>
        </p:spPr>
        <p:txBody>
          <a:bodyPr>
            <a:normAutofit fontScale="90000"/>
          </a:bodyPr>
          <a:lstStyle/>
          <a:p>
            <a:r>
              <a:rPr lang="en-US" dirty="0" smtClean="0">
                <a:solidFill>
                  <a:schemeClr val="accent6">
                    <a:lumMod val="75000"/>
                  </a:schemeClr>
                </a:solidFill>
              </a:rPr>
              <a:t>Cum </a:t>
            </a:r>
            <a:br>
              <a:rPr lang="en-US" dirty="0" smtClean="0">
                <a:solidFill>
                  <a:schemeClr val="accent6">
                    <a:lumMod val="75000"/>
                  </a:schemeClr>
                </a:solidFill>
              </a:rPr>
            </a:br>
            <a:r>
              <a:rPr lang="en-US" dirty="0" err="1" smtClean="0">
                <a:solidFill>
                  <a:schemeClr val="accent6">
                    <a:lumMod val="75000"/>
                  </a:schemeClr>
                </a:solidFill>
              </a:rPr>
              <a:t>funcționează</a:t>
            </a:r>
            <a:r>
              <a:rPr lang="en-US" dirty="0" smtClean="0">
                <a:solidFill>
                  <a:schemeClr val="accent6">
                    <a:lumMod val="75000"/>
                  </a:schemeClr>
                </a:solidFill>
              </a:rPr>
              <a:t> </a:t>
            </a:r>
            <a:br>
              <a:rPr lang="en-US" dirty="0" smtClean="0">
                <a:solidFill>
                  <a:schemeClr val="accent6">
                    <a:lumMod val="75000"/>
                  </a:schemeClr>
                </a:solidFill>
              </a:rPr>
            </a:br>
            <a:r>
              <a:rPr lang="en-US" dirty="0" smtClean="0">
                <a:solidFill>
                  <a:schemeClr val="accent6">
                    <a:lumMod val="75000"/>
                  </a:schemeClr>
                </a:solidFill>
              </a:rPr>
              <a:t>un club IMPACT?</a:t>
            </a:r>
            <a:endParaRPr lang="en-US" dirty="0">
              <a:solidFill>
                <a:schemeClr val="accent6">
                  <a:lumMod val="75000"/>
                </a:schemeClr>
              </a:solidFill>
            </a:endParaRPr>
          </a:p>
        </p:txBody>
      </p:sp>
      <p:pic>
        <p:nvPicPr>
          <p:cNvPr id="5" name="Content Placeholder 4" descr="1487355_545410925592942_1745690259373691820_n.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l="35778"/>
          <a:stretch/>
        </p:blipFill>
        <p:spPr/>
      </p:pic>
    </p:spTree>
    <p:extLst>
      <p:ext uri="{BB962C8B-B14F-4D97-AF65-F5344CB8AC3E}">
        <p14:creationId xmlns:p14="http://schemas.microsoft.com/office/powerpoint/2010/main" val="2970388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Autofit/>
          </a:bodyPr>
          <a:lstStyle/>
          <a:p>
            <a:r>
              <a:rPr lang="ro-RO" sz="2600" b="1" dirty="0" smtClean="0">
                <a:latin typeface="Arial"/>
                <a:cs typeface="Arial"/>
              </a:rPr>
              <a:t>Ne întâlnim în fiecare săptămână, timp de o oră și jumătate, cu </a:t>
            </a:r>
            <a:r>
              <a:rPr lang="ro-RO" sz="2600" b="1" dirty="0">
                <a:latin typeface="Arial"/>
                <a:cs typeface="Arial"/>
              </a:rPr>
              <a:t>jocuri şi poveşti educative şi </a:t>
            </a:r>
            <a:r>
              <a:rPr lang="ro-RO" sz="2600" b="1" dirty="0" smtClean="0">
                <a:latin typeface="Arial"/>
                <a:cs typeface="Arial"/>
              </a:rPr>
              <a:t>realizăm proiecte </a:t>
            </a:r>
            <a:r>
              <a:rPr lang="ro-RO" sz="2600" b="1" dirty="0">
                <a:latin typeface="Arial"/>
                <a:cs typeface="Arial"/>
              </a:rPr>
              <a:t>de serviciu în folosul </a:t>
            </a:r>
            <a:r>
              <a:rPr lang="ro-RO" sz="2600" b="1" dirty="0" smtClean="0">
                <a:latin typeface="Arial"/>
                <a:cs typeface="Arial"/>
              </a:rPr>
              <a:t>comunităţii</a:t>
            </a:r>
            <a:r>
              <a:rPr lang="ro-RO" sz="2600" b="1" dirty="0">
                <a:latin typeface="Arial"/>
                <a:cs typeface="Arial"/>
              </a:rPr>
              <a:t>.</a:t>
            </a:r>
            <a:endParaRPr lang="en-US" sz="2600" b="1" dirty="0">
              <a:latin typeface="Arial"/>
              <a:cs typeface="Arial"/>
            </a:endParaRPr>
          </a:p>
        </p:txBody>
      </p:sp>
      <p:pic>
        <p:nvPicPr>
          <p:cNvPr id="6" name="Content Placeholder 5" descr="10154973_730221463692841_8330535862602291912_n.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l="17737" r="17737"/>
          <a:stretch>
            <a:fillRect/>
          </a:stretch>
        </p:blipFill>
        <p:spPr/>
      </p:pic>
      <p:pic>
        <p:nvPicPr>
          <p:cNvPr id="5" name="Content Placeholder 4" descr="18556403_10211920122735245_1377367545178277705_n.jpg"/>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14791" r="20482"/>
          <a:stretch/>
        </p:blipFill>
        <p:spPr/>
      </p:pic>
    </p:spTree>
    <p:extLst>
      <p:ext uri="{BB962C8B-B14F-4D97-AF65-F5344CB8AC3E}">
        <p14:creationId xmlns:p14="http://schemas.microsoft.com/office/powerpoint/2010/main" val="2869843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43801" cy="1600200"/>
          </a:xfrm>
        </p:spPr>
        <p:txBody>
          <a:bodyPr>
            <a:normAutofit/>
          </a:bodyPr>
          <a:lstStyle/>
          <a:p>
            <a:r>
              <a:rPr lang="en-US" sz="4400" b="1" dirty="0" smtClean="0">
                <a:latin typeface="Arial"/>
                <a:cs typeface="Arial"/>
              </a:rPr>
              <a:t>Ne </a:t>
            </a:r>
            <a:r>
              <a:rPr lang="en-US" sz="4400" b="1" dirty="0" err="1" smtClean="0">
                <a:latin typeface="Arial"/>
                <a:cs typeface="Arial"/>
              </a:rPr>
              <a:t>cunoaștem</a:t>
            </a:r>
            <a:r>
              <a:rPr lang="en-US" sz="4400" b="1" dirty="0" smtClean="0">
                <a:latin typeface="Arial"/>
                <a:cs typeface="Arial"/>
              </a:rPr>
              <a:t> </a:t>
            </a:r>
            <a:r>
              <a:rPr lang="en-US" sz="4400" b="1" dirty="0" err="1">
                <a:latin typeface="Arial"/>
                <a:cs typeface="Arial"/>
              </a:rPr>
              <a:t>ș</a:t>
            </a:r>
            <a:r>
              <a:rPr lang="en-US" sz="4400" b="1" dirty="0" err="1" smtClean="0">
                <a:latin typeface="Arial"/>
                <a:cs typeface="Arial"/>
              </a:rPr>
              <a:t>i</a:t>
            </a:r>
            <a:r>
              <a:rPr lang="en-US" sz="4400" b="1" dirty="0" smtClean="0">
                <a:latin typeface="Arial"/>
                <a:cs typeface="Arial"/>
              </a:rPr>
              <a:t> ne </a:t>
            </a:r>
            <a:r>
              <a:rPr lang="en-US" sz="4400" b="1" dirty="0" err="1" smtClean="0">
                <a:latin typeface="Arial"/>
                <a:cs typeface="Arial"/>
              </a:rPr>
              <a:t>formăm</a:t>
            </a:r>
            <a:r>
              <a:rPr lang="en-US" sz="4400" b="1" dirty="0" smtClean="0">
                <a:latin typeface="Arial"/>
                <a:cs typeface="Arial"/>
              </a:rPr>
              <a:t> </a:t>
            </a:r>
            <a:r>
              <a:rPr lang="en-US" sz="4400" b="1" dirty="0" err="1" smtClean="0">
                <a:latin typeface="Arial"/>
                <a:cs typeface="Arial"/>
              </a:rPr>
              <a:t>ca</a:t>
            </a:r>
            <a:r>
              <a:rPr lang="en-US" sz="4400" b="1" dirty="0" smtClean="0">
                <a:latin typeface="Arial"/>
                <a:cs typeface="Arial"/>
              </a:rPr>
              <a:t> </a:t>
            </a:r>
            <a:r>
              <a:rPr lang="en-US" sz="4400" b="1" dirty="0" err="1" smtClean="0">
                <a:latin typeface="Arial"/>
                <a:cs typeface="Arial"/>
              </a:rPr>
              <a:t>echipă</a:t>
            </a:r>
            <a:r>
              <a:rPr lang="en-US" sz="4400" b="1" dirty="0" smtClean="0">
                <a:latin typeface="Arial"/>
                <a:cs typeface="Arial"/>
              </a:rPr>
              <a:t>.</a:t>
            </a:r>
            <a:endParaRPr lang="en-US" sz="4400" b="1" dirty="0">
              <a:latin typeface="Arial"/>
              <a:cs typeface="Arial"/>
            </a:endParaRPr>
          </a:p>
        </p:txBody>
      </p:sp>
      <p:pic>
        <p:nvPicPr>
          <p:cNvPr id="4" name="Content Placeholder 3" descr="DSC_2799.JPG"/>
          <p:cNvPicPr>
            <a:picLocks noGrp="1" noChangeAspect="1"/>
          </p:cNvPicPr>
          <p:nvPr>
            <p:ph idx="1"/>
          </p:nvPr>
        </p:nvPicPr>
        <p:blipFill>
          <a:blip r:embed="rId2" cstate="email">
            <a:extLst>
              <a:ext uri="{28A0092B-C50C-407E-A947-70E740481C1C}">
                <a14:useLocalDpi xmlns:a14="http://schemas.microsoft.com/office/drawing/2010/main" val="0"/>
              </a:ext>
            </a:extLst>
          </a:blip>
          <a:srcRect t="11364" b="11364"/>
          <a:stretch>
            <a:fillRect/>
          </a:stretch>
        </p:blipFill>
        <p:spPr/>
      </p:pic>
    </p:spTree>
    <p:extLst>
      <p:ext uri="{BB962C8B-B14F-4D97-AF65-F5344CB8AC3E}">
        <p14:creationId xmlns:p14="http://schemas.microsoft.com/office/powerpoint/2010/main" val="53325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400" b="1" dirty="0">
                <a:latin typeface="Arial"/>
                <a:cs typeface="Arial"/>
              </a:rPr>
              <a:t>Ne </a:t>
            </a:r>
            <a:r>
              <a:rPr lang="en-US" sz="4400" b="1" dirty="0" err="1">
                <a:latin typeface="Arial"/>
                <a:cs typeface="Arial"/>
              </a:rPr>
              <a:t>propunem</a:t>
            </a:r>
            <a:r>
              <a:rPr lang="en-US" sz="4400" b="1" dirty="0">
                <a:latin typeface="Arial"/>
                <a:cs typeface="Arial"/>
              </a:rPr>
              <a:t> </a:t>
            </a:r>
            <a:r>
              <a:rPr lang="en-US" sz="4400" b="1" dirty="0" err="1">
                <a:latin typeface="Arial"/>
                <a:cs typeface="Arial"/>
              </a:rPr>
              <a:t>obiective</a:t>
            </a:r>
            <a:r>
              <a:rPr lang="en-US" sz="4400" b="1" dirty="0">
                <a:latin typeface="Arial"/>
                <a:cs typeface="Arial"/>
              </a:rPr>
              <a:t> </a:t>
            </a:r>
            <a:r>
              <a:rPr lang="en-US" sz="4400" b="1" dirty="0" err="1">
                <a:latin typeface="Arial"/>
                <a:cs typeface="Arial"/>
              </a:rPr>
              <a:t>personale</a:t>
            </a:r>
            <a:r>
              <a:rPr lang="en-US" sz="4400" b="1" dirty="0">
                <a:latin typeface="Arial"/>
                <a:cs typeface="Arial"/>
              </a:rPr>
              <a:t> de </a:t>
            </a:r>
            <a:r>
              <a:rPr lang="en-US" sz="4400" b="1" dirty="0" err="1" smtClean="0">
                <a:latin typeface="Arial"/>
                <a:cs typeface="Arial"/>
              </a:rPr>
              <a:t>învățare</a:t>
            </a:r>
            <a:r>
              <a:rPr lang="en-US" sz="4400" b="1" dirty="0">
                <a:latin typeface="Arial"/>
                <a:cs typeface="Arial"/>
              </a:rPr>
              <a:t>.</a:t>
            </a:r>
          </a:p>
        </p:txBody>
      </p:sp>
      <p:pic>
        <p:nvPicPr>
          <p:cNvPr id="4" name="Content Placeholder 3" descr="21151476_1105420889591037_3114744641427076134_n.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17437" b="5291"/>
          <a:stretch/>
        </p:blipFill>
        <p:spPr/>
      </p:pic>
    </p:spTree>
    <p:extLst>
      <p:ext uri="{BB962C8B-B14F-4D97-AF65-F5344CB8AC3E}">
        <p14:creationId xmlns:p14="http://schemas.microsoft.com/office/powerpoint/2010/main" val="89239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3200" b="1" dirty="0" err="1" smtClean="0">
                <a:latin typeface="Arial"/>
                <a:cs typeface="Arial"/>
              </a:rPr>
              <a:t>Învățăm</a:t>
            </a:r>
            <a:r>
              <a:rPr lang="en-US" sz="3200" b="1" dirty="0" smtClean="0">
                <a:latin typeface="Arial"/>
                <a:cs typeface="Arial"/>
              </a:rPr>
              <a:t> </a:t>
            </a:r>
            <a:r>
              <a:rPr lang="en-US" sz="3200" b="1" dirty="0" err="1">
                <a:latin typeface="Arial"/>
                <a:cs typeface="Arial"/>
              </a:rPr>
              <a:t>să</a:t>
            </a:r>
            <a:r>
              <a:rPr lang="en-US" sz="3200" b="1" dirty="0">
                <a:latin typeface="Arial"/>
                <a:cs typeface="Arial"/>
              </a:rPr>
              <a:t> </a:t>
            </a:r>
            <a:r>
              <a:rPr lang="en-US" sz="3200" b="1" dirty="0" err="1">
                <a:latin typeface="Arial"/>
                <a:cs typeface="Arial"/>
              </a:rPr>
              <a:t>privim</a:t>
            </a:r>
            <a:r>
              <a:rPr lang="en-US" sz="3200" b="1" dirty="0">
                <a:latin typeface="Arial"/>
                <a:cs typeface="Arial"/>
              </a:rPr>
              <a:t> </a:t>
            </a:r>
            <a:r>
              <a:rPr lang="en-US" sz="3200" b="1" dirty="0" err="1">
                <a:latin typeface="Arial"/>
                <a:cs typeface="Arial"/>
              </a:rPr>
              <a:t>în</a:t>
            </a:r>
            <a:r>
              <a:rPr lang="en-US" sz="3200" b="1" dirty="0">
                <a:latin typeface="Arial"/>
                <a:cs typeface="Arial"/>
              </a:rPr>
              <a:t> </a:t>
            </a:r>
            <a:r>
              <a:rPr lang="en-US" sz="3200" b="1" dirty="0" err="1">
                <a:latin typeface="Arial"/>
                <a:cs typeface="Arial"/>
              </a:rPr>
              <a:t>jur</a:t>
            </a:r>
            <a:r>
              <a:rPr lang="en-US" sz="3200" b="1" dirty="0">
                <a:latin typeface="Arial"/>
                <a:cs typeface="Arial"/>
              </a:rPr>
              <a:t>, </a:t>
            </a:r>
            <a:r>
              <a:rPr lang="en-US" sz="3200" b="1" dirty="0" err="1">
                <a:latin typeface="Arial"/>
                <a:cs typeface="Arial"/>
              </a:rPr>
              <a:t>să</a:t>
            </a:r>
            <a:r>
              <a:rPr lang="en-US" sz="3200" b="1" dirty="0">
                <a:latin typeface="Arial"/>
                <a:cs typeface="Arial"/>
              </a:rPr>
              <a:t> </a:t>
            </a:r>
            <a:r>
              <a:rPr lang="en-US" sz="3200" b="1" dirty="0" err="1">
                <a:latin typeface="Arial"/>
                <a:cs typeface="Arial"/>
              </a:rPr>
              <a:t>vedem</a:t>
            </a:r>
            <a:r>
              <a:rPr lang="en-US" sz="3200" b="1" dirty="0">
                <a:latin typeface="Arial"/>
                <a:cs typeface="Arial"/>
              </a:rPr>
              <a:t> </a:t>
            </a:r>
            <a:r>
              <a:rPr lang="en-US" sz="3200" b="1" dirty="0" err="1">
                <a:latin typeface="Arial"/>
                <a:cs typeface="Arial"/>
              </a:rPr>
              <a:t>problemele</a:t>
            </a:r>
            <a:r>
              <a:rPr lang="en-US" sz="3200" b="1" dirty="0">
                <a:latin typeface="Arial"/>
                <a:cs typeface="Arial"/>
              </a:rPr>
              <a:t> </a:t>
            </a:r>
            <a:r>
              <a:rPr lang="en-US" sz="3200" b="1" dirty="0" err="1">
                <a:latin typeface="Arial"/>
                <a:cs typeface="Arial"/>
              </a:rPr>
              <a:t>și</a:t>
            </a:r>
            <a:r>
              <a:rPr lang="en-US" sz="3200" b="1" dirty="0">
                <a:latin typeface="Arial"/>
                <a:cs typeface="Arial"/>
              </a:rPr>
              <a:t> </a:t>
            </a:r>
            <a:r>
              <a:rPr lang="en-US" sz="3200" b="1" dirty="0" err="1">
                <a:latin typeface="Arial"/>
                <a:cs typeface="Arial"/>
              </a:rPr>
              <a:t>să</a:t>
            </a:r>
            <a:r>
              <a:rPr lang="en-US" sz="3200" b="1" dirty="0">
                <a:latin typeface="Arial"/>
                <a:cs typeface="Arial"/>
              </a:rPr>
              <a:t> </a:t>
            </a:r>
            <a:r>
              <a:rPr lang="en-US" sz="3200" b="1" dirty="0" err="1">
                <a:latin typeface="Arial"/>
                <a:cs typeface="Arial"/>
              </a:rPr>
              <a:t>facem</a:t>
            </a:r>
            <a:r>
              <a:rPr lang="en-US" sz="3200" b="1" dirty="0">
                <a:latin typeface="Arial"/>
                <a:cs typeface="Arial"/>
              </a:rPr>
              <a:t> </a:t>
            </a:r>
            <a:r>
              <a:rPr lang="en-US" sz="3200" b="1" dirty="0" err="1" smtClean="0">
                <a:latin typeface="Arial"/>
                <a:cs typeface="Arial"/>
              </a:rPr>
              <a:t>diferența</a:t>
            </a:r>
            <a:r>
              <a:rPr lang="en-US" sz="3200" b="1" dirty="0" smtClean="0">
                <a:latin typeface="Arial"/>
                <a:cs typeface="Arial"/>
              </a:rPr>
              <a:t> </a:t>
            </a:r>
            <a:r>
              <a:rPr lang="en-US" sz="3200" b="1" dirty="0" err="1">
                <a:latin typeface="Arial"/>
                <a:cs typeface="Arial"/>
              </a:rPr>
              <a:t>dintre</a:t>
            </a:r>
            <a:r>
              <a:rPr lang="en-US" sz="3200" b="1" dirty="0">
                <a:latin typeface="Arial"/>
                <a:cs typeface="Arial"/>
              </a:rPr>
              <a:t> bine </a:t>
            </a:r>
            <a:r>
              <a:rPr lang="en-US" sz="3200" b="1" dirty="0" err="1">
                <a:latin typeface="Arial"/>
                <a:cs typeface="Arial"/>
              </a:rPr>
              <a:t>și</a:t>
            </a:r>
            <a:r>
              <a:rPr lang="en-US" sz="3200" b="1" dirty="0">
                <a:latin typeface="Arial"/>
                <a:cs typeface="Arial"/>
              </a:rPr>
              <a:t> </a:t>
            </a:r>
            <a:r>
              <a:rPr lang="en-US" sz="3200" b="1" dirty="0" err="1">
                <a:latin typeface="Arial"/>
                <a:cs typeface="Arial"/>
              </a:rPr>
              <a:t>rău</a:t>
            </a:r>
            <a:r>
              <a:rPr lang="en-US" sz="3200" b="1" dirty="0">
                <a:latin typeface="Arial"/>
                <a:cs typeface="Arial"/>
              </a:rPr>
              <a:t>.</a:t>
            </a:r>
          </a:p>
        </p:txBody>
      </p:sp>
      <p:pic>
        <p:nvPicPr>
          <p:cNvPr id="6" name="Content Placeholder 5" descr="18622335_10211920122375236_4591529725317379095_n.jpg"/>
          <p:cNvPicPr>
            <a:picLocks noGrp="1" noChangeAspect="1"/>
          </p:cNvPicPr>
          <p:nvPr>
            <p:ph idx="1"/>
          </p:nvPr>
        </p:nvPicPr>
        <p:blipFill>
          <a:blip r:embed="rId2" cstate="email">
            <a:extLst>
              <a:ext uri="{28A0092B-C50C-407E-A947-70E740481C1C}">
                <a14:useLocalDpi xmlns:a14="http://schemas.microsoft.com/office/drawing/2010/main" val="0"/>
              </a:ext>
            </a:extLst>
          </a:blip>
          <a:srcRect t="11243" b="11243"/>
          <a:stretch>
            <a:fillRect/>
          </a:stretch>
        </p:blipFill>
        <p:spPr/>
      </p:pic>
    </p:spTree>
    <p:extLst>
      <p:ext uri="{BB962C8B-B14F-4D97-AF65-F5344CB8AC3E}">
        <p14:creationId xmlns:p14="http://schemas.microsoft.com/office/powerpoint/2010/main" val="227305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r>
              <a:rPr lang="en-US" sz="4000" b="1" dirty="0" err="1">
                <a:latin typeface="Arial"/>
                <a:cs typeface="Arial"/>
              </a:rPr>
              <a:t>Să</a:t>
            </a:r>
            <a:r>
              <a:rPr lang="en-US" sz="4000" b="1" dirty="0">
                <a:latin typeface="Arial"/>
                <a:cs typeface="Arial"/>
              </a:rPr>
              <a:t> </a:t>
            </a:r>
            <a:r>
              <a:rPr lang="en-US" sz="4000" b="1" dirty="0" err="1">
                <a:latin typeface="Arial"/>
                <a:cs typeface="Arial"/>
              </a:rPr>
              <a:t>identificăm</a:t>
            </a:r>
            <a:r>
              <a:rPr lang="en-US" sz="4000" b="1" dirty="0">
                <a:latin typeface="Arial"/>
                <a:cs typeface="Arial"/>
              </a:rPr>
              <a:t> </a:t>
            </a:r>
            <a:r>
              <a:rPr lang="en-US" sz="4000" b="1" dirty="0" err="1">
                <a:latin typeface="Arial"/>
                <a:cs typeface="Arial"/>
              </a:rPr>
              <a:t>probleme</a:t>
            </a:r>
            <a:r>
              <a:rPr lang="en-US" sz="4000" b="1" dirty="0">
                <a:latin typeface="Arial"/>
                <a:cs typeface="Arial"/>
              </a:rPr>
              <a:t> </a:t>
            </a:r>
            <a:r>
              <a:rPr lang="en-US" sz="4000" b="1" dirty="0" err="1">
                <a:latin typeface="Arial"/>
                <a:cs typeface="Arial"/>
              </a:rPr>
              <a:t>și</a:t>
            </a:r>
            <a:r>
              <a:rPr lang="en-US" sz="4000" b="1" dirty="0">
                <a:latin typeface="Arial"/>
                <a:cs typeface="Arial"/>
              </a:rPr>
              <a:t> </a:t>
            </a:r>
            <a:r>
              <a:rPr lang="en-US" sz="4000" b="1" dirty="0" err="1" smtClean="0">
                <a:latin typeface="Arial"/>
                <a:cs typeface="Arial"/>
              </a:rPr>
              <a:t>să</a:t>
            </a:r>
            <a:r>
              <a:rPr lang="ro-RO" sz="4000" b="1" dirty="0" smtClean="0">
                <a:latin typeface="Arial"/>
                <a:cs typeface="Arial"/>
              </a:rPr>
              <a:t> </a:t>
            </a:r>
            <a:r>
              <a:rPr lang="fr-FR" sz="4000" b="1" dirty="0" err="1" smtClean="0">
                <a:latin typeface="Arial"/>
                <a:cs typeface="Arial"/>
              </a:rPr>
              <a:t>ac</a:t>
            </a:r>
            <a:r>
              <a:rPr lang="ro-RO" sz="4000" b="1" dirty="0" smtClean="0">
                <a:latin typeface="Arial"/>
                <a:cs typeface="Arial"/>
              </a:rPr>
              <a:t>ț</a:t>
            </a:r>
            <a:r>
              <a:rPr lang="fr-FR" sz="4000" b="1" dirty="0" err="1" smtClean="0">
                <a:latin typeface="Arial"/>
                <a:cs typeface="Arial"/>
              </a:rPr>
              <a:t>ionăm</a:t>
            </a:r>
            <a:r>
              <a:rPr lang="fr-FR" sz="4000" b="1" dirty="0" smtClean="0">
                <a:latin typeface="Arial"/>
                <a:cs typeface="Arial"/>
              </a:rPr>
              <a:t> </a:t>
            </a:r>
            <a:r>
              <a:rPr lang="fr-FR" sz="4000" b="1" dirty="0" err="1">
                <a:latin typeface="Arial"/>
                <a:cs typeface="Arial"/>
              </a:rPr>
              <a:t>pentru</a:t>
            </a:r>
            <a:r>
              <a:rPr lang="fr-FR" sz="4000" b="1" dirty="0">
                <a:latin typeface="Arial"/>
                <a:cs typeface="Arial"/>
              </a:rPr>
              <a:t> a le </a:t>
            </a:r>
            <a:r>
              <a:rPr lang="fr-FR" sz="4000" b="1" dirty="0" err="1">
                <a:latin typeface="Arial"/>
                <a:cs typeface="Arial"/>
              </a:rPr>
              <a:t>rezolva</a:t>
            </a:r>
            <a:r>
              <a:rPr lang="fr-FR" sz="4000" b="1" dirty="0">
                <a:latin typeface="Arial"/>
                <a:cs typeface="Arial"/>
              </a:rPr>
              <a:t>.</a:t>
            </a:r>
            <a:endParaRPr lang="en-US" sz="4000" b="1" dirty="0">
              <a:latin typeface="Arial"/>
              <a:cs typeface="Arial"/>
            </a:endParaRPr>
          </a:p>
        </p:txBody>
      </p:sp>
      <p:pic>
        <p:nvPicPr>
          <p:cNvPr id="6" name="Content Placeholder 5" descr="idk-495.jpg"/>
          <p:cNvPicPr>
            <a:picLocks noGrp="1" noChangeAspect="1"/>
          </p:cNvPicPr>
          <p:nvPr>
            <p:ph idx="1"/>
          </p:nvPr>
        </p:nvPicPr>
        <p:blipFill>
          <a:blip r:embed="rId2" cstate="email">
            <a:extLst>
              <a:ext uri="{28A0092B-C50C-407E-A947-70E740481C1C}">
                <a14:useLocalDpi xmlns:a14="http://schemas.microsoft.com/office/drawing/2010/main" val="0"/>
              </a:ext>
            </a:extLst>
          </a:blip>
          <a:srcRect t="11354" b="11354"/>
          <a:stretch>
            <a:fillRect/>
          </a:stretch>
        </p:blipFill>
        <p:spPr/>
      </p:pic>
    </p:spTree>
    <p:extLst>
      <p:ext uri="{BB962C8B-B14F-4D97-AF65-F5344CB8AC3E}">
        <p14:creationId xmlns:p14="http://schemas.microsoft.com/office/powerpoint/2010/main" val="370926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2836795"/>
            <a:ext cx="6784848" cy="1600200"/>
          </a:xfrm>
        </p:spPr>
        <p:txBody>
          <a:bodyPr/>
          <a:lstStyle/>
          <a:p>
            <a:r>
              <a:rPr lang="ro-RO" dirty="0" smtClean="0">
                <a:solidFill>
                  <a:schemeClr val="accent6">
                    <a:lumMod val="75000"/>
                  </a:schemeClr>
                </a:solidFill>
              </a:rPr>
              <a:t>Tinerii </a:t>
            </a:r>
            <a:r>
              <a:rPr lang="ro-RO" dirty="0">
                <a:solidFill>
                  <a:schemeClr val="accent6">
                    <a:lumMod val="75000"/>
                  </a:schemeClr>
                </a:solidFill>
              </a:rPr>
              <a:t>IMPACT </a:t>
            </a:r>
            <a:endParaRPr lang="en-US" dirty="0">
              <a:solidFill>
                <a:schemeClr val="accent6">
                  <a:lumMod val="75000"/>
                </a:schemeClr>
              </a:solidFill>
            </a:endParaRPr>
          </a:p>
        </p:txBody>
      </p:sp>
      <p:pic>
        <p:nvPicPr>
          <p:cNvPr id="5" name="Picture Placeholder 4" descr="10678674_545407128926655_7539037239072215826_n.jpg"/>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t="16475" b="25495"/>
          <a:stretch/>
        </p:blipFill>
        <p:spPr>
          <a:xfrm>
            <a:off x="777875" y="457200"/>
            <a:ext cx="7543800" cy="2895600"/>
          </a:xfrm>
        </p:spPr>
      </p:pic>
      <p:sp>
        <p:nvSpPr>
          <p:cNvPr id="4" name="Text Placeholder 3"/>
          <p:cNvSpPr>
            <a:spLocks noGrp="1"/>
          </p:cNvSpPr>
          <p:nvPr>
            <p:ph type="body" sz="half" idx="2"/>
          </p:nvPr>
        </p:nvSpPr>
        <p:spPr>
          <a:xfrm>
            <a:off x="777240" y="4324470"/>
            <a:ext cx="7391400" cy="804862"/>
          </a:xfrm>
        </p:spPr>
        <p:txBody>
          <a:bodyPr>
            <a:noAutofit/>
          </a:bodyPr>
          <a:lstStyle/>
          <a:p>
            <a:r>
              <a:rPr lang="ro-RO" sz="2800" b="1" dirty="0" smtClean="0">
                <a:solidFill>
                  <a:schemeClr val="tx1"/>
                </a:solidFill>
                <a:latin typeface="Arial"/>
                <a:cs typeface="Arial"/>
              </a:rPr>
              <a:t>devin </a:t>
            </a:r>
            <a:r>
              <a:rPr lang="ro-RO" sz="2800" b="1" dirty="0">
                <a:solidFill>
                  <a:schemeClr val="tx1"/>
                </a:solidFill>
                <a:latin typeface="Arial"/>
                <a:cs typeface="Arial"/>
              </a:rPr>
              <a:t>cetăţeni responsabili, pregătiţi să contribuie activ la schimbarea în bine a </a:t>
            </a:r>
            <a:r>
              <a:rPr lang="ro-RO" sz="2800" b="1" dirty="0" smtClean="0">
                <a:solidFill>
                  <a:schemeClr val="tx1"/>
                </a:solidFill>
                <a:latin typeface="Arial"/>
                <a:cs typeface="Arial"/>
              </a:rPr>
              <a:t>societății pentru </a:t>
            </a:r>
            <a:r>
              <a:rPr lang="ro-RO" sz="2800" b="1" dirty="0">
                <a:solidFill>
                  <a:schemeClr val="tx1"/>
                </a:solidFill>
                <a:latin typeface="Arial"/>
                <a:cs typeface="Arial"/>
              </a:rPr>
              <a:t>că știu să găsească soluții creative pentru probleme </a:t>
            </a:r>
            <a:r>
              <a:rPr lang="ro-RO" sz="2800" b="1" dirty="0" smtClean="0">
                <a:solidFill>
                  <a:schemeClr val="tx1"/>
                </a:solidFill>
                <a:latin typeface="Arial"/>
                <a:cs typeface="Arial"/>
              </a:rPr>
              <a:t>reale.</a:t>
            </a:r>
            <a:r>
              <a:rPr lang="en-US" sz="2800" b="1" dirty="0" smtClean="0">
                <a:solidFill>
                  <a:schemeClr val="tx1"/>
                </a:solidFill>
                <a:latin typeface="Arial"/>
                <a:cs typeface="Arial"/>
              </a:rPr>
              <a:t> </a:t>
            </a:r>
            <a:endParaRPr lang="en-US" sz="2800" b="1" dirty="0">
              <a:solidFill>
                <a:schemeClr val="tx1"/>
              </a:solidFill>
              <a:latin typeface="Arial"/>
              <a:cs typeface="Arial"/>
            </a:endParaRPr>
          </a:p>
        </p:txBody>
      </p:sp>
    </p:spTree>
    <p:extLst>
      <p:ext uri="{BB962C8B-B14F-4D97-AF65-F5344CB8AC3E}">
        <p14:creationId xmlns:p14="http://schemas.microsoft.com/office/powerpoint/2010/main" val="1053920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762</TotalTime>
  <Words>407</Words>
  <Application>Microsoft Office PowerPoint</Application>
  <PresentationFormat>On-screen Show (4:3)</PresentationFormat>
  <Paragraphs>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NewsPrint</vt:lpstr>
      <vt:lpstr>Fii voluntar în</vt:lpstr>
      <vt:lpstr>IMPACT e mai mult decât voluntariat.</vt:lpstr>
      <vt:lpstr>Cum  funcționează  un club IMPACT?</vt:lpstr>
      <vt:lpstr>Ne întâlnim în fiecare săptămână, timp de o oră și jumătate, cu jocuri şi poveşti educative şi realizăm proiecte de serviciu în folosul comunităţii.</vt:lpstr>
      <vt:lpstr>Ne cunoaștem și ne formăm ca echipă.</vt:lpstr>
      <vt:lpstr>Ne propunem obiective personale de învățare.</vt:lpstr>
      <vt:lpstr>Învățăm să privim în jur, să vedem problemele și să facem diferența dintre bine și rău.</vt:lpstr>
      <vt:lpstr>Să identificăm probleme și să acționăm pentru a le rezolva.</vt:lpstr>
      <vt:lpstr>Tinerii IMPACT </vt:lpstr>
      <vt:lpstr>CE SCHIMBĂRI PRODUC TINERII?</vt:lpstr>
      <vt:lpstr>Membrii clubului IMPACT Ruşi din Belceşti (jud. Iaşi), au realizat proiectul „Staţia Schimbării” prin care au reabilitat staţia de autobuz din comuna lor. Acum peste 350 de călători beneficiază zilnic de condiţii optime de călătorie.</vt:lpstr>
      <vt:lpstr>Membrii clubului IMPACT L.C. din comuna Lunca Cetăţuii au implementat proiectul „IMPACT la joacă” prin care au amenajat un parc de care beneficiază întreaga comunitate. Au mobilizat peste 300 de voluntari, iar împreună au creat un spaţiu de petrecere a timpului liber de care se bucură acum întreaga comună.</vt:lpstr>
      <vt:lpstr>,,Am învățat să privesc lumea cu alți ochi și să am mai multă încredere în mine, că și copiii pot schimba lumea în mai bine” Gimiga Alexandra, elevă cls. a-VI-a A.</vt:lpstr>
      <vt:lpstr>Membrii clubului IMPACȚIIII din Cluj-Napoca au implementat proiectul „feel your city” cu scopul de a accesibiliza turismul pentru persoanele nevăzătoare. Împreună cu multiplii parteneri au reușit până în momentul de față să instaleze patru plăci în Braille în două zone importante ale Clujului.</vt:lpstr>
      <vt:lpstr>DE CE SĂ FACI PARTE DINTR-UN CLUB IMPACT?</vt:lpstr>
      <vt:lpstr>PowerPoint Presentation</vt:lpstr>
      <vt:lpstr>PowerPoint Presentation</vt:lpstr>
      <vt:lpstr>Nu există club IMPACT doar în școala ta. În alte peste 100 de unităţi de învăţământ situate în 26 de judeţe sunt prezente cele mai faine cluburi de tineri. </vt:lpstr>
      <vt:lpstr>Cei peste 3.000 de elevi şi 400 de profesori voluntari din cluburile IMPACT formează împreună mișcarea de tineri care transformă România.</vt:lpstr>
      <vt:lpstr>IMPACT este programul Fundaţiei Noi Orizonturi, care este dedicată de peste 17 ani educaţiei prin experienţă.</vt:lpstr>
      <vt:lpstr>Dacă vrei să fii și tu un „schimbă-lume” hai în clubul IMPACT!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Giurgiu Alexandra</dc:creator>
  <cp:lastModifiedBy>LaptopFNO</cp:lastModifiedBy>
  <cp:revision>22</cp:revision>
  <dcterms:created xsi:type="dcterms:W3CDTF">2017-09-15T09:51:18Z</dcterms:created>
  <dcterms:modified xsi:type="dcterms:W3CDTF">2018-09-13T12:10:01Z</dcterms:modified>
</cp:coreProperties>
</file>