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uli Bold" charset="1" panose="00000800000000000000"/>
      <p:regular r:id="rId13"/>
    </p:embeddedFont>
    <p:embeddedFont>
      <p:font typeface="Open Sans" charset="1" panose="00000000000000000000"/>
      <p:regular r:id="rId14"/>
    </p:embeddedFont>
    <p:embeddedFont>
      <p:font typeface="Open Sans Italics" charset="1" panose="00000000000000000000"/>
      <p:regular r:id="rId15"/>
    </p:embeddedFont>
    <p:embeddedFont>
      <p:font typeface="Open Sans Bold" charset="1" panose="00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jpe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5.png" Type="http://schemas.openxmlformats.org/officeDocument/2006/relationships/image"/><Relationship Id="rId13" Target="../media/image6.pn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0.jpe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1.jpe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jpeg" Type="http://schemas.openxmlformats.org/officeDocument/2006/relationships/image"/><Relationship Id="rId11" Target="../media/image5.png" Type="http://schemas.openxmlformats.org/officeDocument/2006/relationships/image"/><Relationship Id="rId12" Target="../media/image6.png" Type="http://schemas.openxmlformats.org/officeDocument/2006/relationships/image"/><Relationship Id="rId2" Target="../media/image1.pn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 Id="rId7" Target="../media/image26.jpeg" Type="http://schemas.openxmlformats.org/officeDocument/2006/relationships/image"/><Relationship Id="rId8" Target="../media/image27.jpeg" Type="http://schemas.openxmlformats.org/officeDocument/2006/relationships/image"/><Relationship Id="rId9" Target="../media/image2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00784" y="-445005"/>
            <a:ext cx="5546693" cy="11382397"/>
            <a:chOff x="0" y="0"/>
            <a:chExt cx="1460857" cy="2997833"/>
          </a:xfrm>
        </p:grpSpPr>
        <p:sp>
          <p:nvSpPr>
            <p:cNvPr name="Freeform 3" id="3"/>
            <p:cNvSpPr/>
            <p:nvPr/>
          </p:nvSpPr>
          <p:spPr>
            <a:xfrm flipH="false" flipV="false" rot="0">
              <a:off x="0" y="0"/>
              <a:ext cx="1460857" cy="2997833"/>
            </a:xfrm>
            <a:custGeom>
              <a:avLst/>
              <a:gdLst/>
              <a:ahLst/>
              <a:cxnLst/>
              <a:rect r="r" b="b" t="t" l="l"/>
              <a:pathLst>
                <a:path h="2997833" w="1460857">
                  <a:moveTo>
                    <a:pt x="0" y="0"/>
                  </a:moveTo>
                  <a:lnTo>
                    <a:pt x="1460857" y="0"/>
                  </a:lnTo>
                  <a:lnTo>
                    <a:pt x="1460857" y="2997833"/>
                  </a:lnTo>
                  <a:lnTo>
                    <a:pt x="0" y="2997833"/>
                  </a:lnTo>
                  <a:close/>
                </a:path>
              </a:pathLst>
            </a:custGeom>
            <a:solidFill>
              <a:srgbClr val="00A69C"/>
            </a:solidFill>
          </p:spPr>
        </p:sp>
        <p:sp>
          <p:nvSpPr>
            <p:cNvPr name="TextBox 4" id="4"/>
            <p:cNvSpPr txBox="true"/>
            <p:nvPr/>
          </p:nvSpPr>
          <p:spPr>
            <a:xfrm>
              <a:off x="0" y="-38100"/>
              <a:ext cx="1460857" cy="3035933"/>
            </a:xfrm>
            <a:prstGeom prst="rect">
              <a:avLst/>
            </a:prstGeom>
          </p:spPr>
          <p:txBody>
            <a:bodyPr anchor="ctr" rtlCol="false" tIns="50800" lIns="50800" bIns="50800" rIns="50800"/>
            <a:lstStyle/>
            <a:p>
              <a:pPr algn="ctr">
                <a:lnSpc>
                  <a:spcPts val="2330"/>
                </a:lnSpc>
              </a:pPr>
            </a:p>
          </p:txBody>
        </p:sp>
      </p:grpSp>
      <p:grpSp>
        <p:nvGrpSpPr>
          <p:cNvPr name="Group 5" id="5"/>
          <p:cNvGrpSpPr/>
          <p:nvPr/>
        </p:nvGrpSpPr>
        <p:grpSpPr>
          <a:xfrm rot="0">
            <a:off x="13776404" y="-2783373"/>
            <a:ext cx="4827839" cy="6498796"/>
            <a:chOff x="0" y="0"/>
            <a:chExt cx="1271530" cy="1711617"/>
          </a:xfrm>
        </p:grpSpPr>
        <p:sp>
          <p:nvSpPr>
            <p:cNvPr name="Freeform 6" id="6"/>
            <p:cNvSpPr/>
            <p:nvPr/>
          </p:nvSpPr>
          <p:spPr>
            <a:xfrm flipH="false" flipV="false" rot="0">
              <a:off x="0" y="0"/>
              <a:ext cx="1271530" cy="1711617"/>
            </a:xfrm>
            <a:custGeom>
              <a:avLst/>
              <a:gdLst/>
              <a:ahLst/>
              <a:cxnLst/>
              <a:rect r="r" b="b" t="t" l="l"/>
              <a:pathLst>
                <a:path h="1711617" w="1271530">
                  <a:moveTo>
                    <a:pt x="0" y="0"/>
                  </a:moveTo>
                  <a:lnTo>
                    <a:pt x="1271530" y="0"/>
                  </a:lnTo>
                  <a:lnTo>
                    <a:pt x="1271530" y="1711617"/>
                  </a:lnTo>
                  <a:lnTo>
                    <a:pt x="0" y="1711617"/>
                  </a:lnTo>
                  <a:close/>
                </a:path>
              </a:pathLst>
            </a:custGeom>
            <a:solidFill>
              <a:srgbClr val="F05B40"/>
            </a:solidFill>
          </p:spPr>
        </p:sp>
        <p:sp>
          <p:nvSpPr>
            <p:cNvPr name="TextBox 7" id="7"/>
            <p:cNvSpPr txBox="true"/>
            <p:nvPr/>
          </p:nvSpPr>
          <p:spPr>
            <a:xfrm>
              <a:off x="0" y="-38100"/>
              <a:ext cx="1271530" cy="1749717"/>
            </a:xfrm>
            <a:prstGeom prst="rect">
              <a:avLst/>
            </a:prstGeom>
          </p:spPr>
          <p:txBody>
            <a:bodyPr anchor="ctr" rtlCol="false" tIns="50800" lIns="50800" bIns="50800" rIns="50800"/>
            <a:lstStyle/>
            <a:p>
              <a:pPr algn="ctr">
                <a:lnSpc>
                  <a:spcPts val="2330"/>
                </a:lnSpc>
              </a:pPr>
            </a:p>
          </p:txBody>
        </p:sp>
      </p:grpSp>
      <p:sp>
        <p:nvSpPr>
          <p:cNvPr name="Freeform 8" id="8"/>
          <p:cNvSpPr/>
          <p:nvPr/>
        </p:nvSpPr>
        <p:spPr>
          <a:xfrm flipH="false" flipV="false" rot="0">
            <a:off x="2389481" y="754877"/>
            <a:ext cx="15370008" cy="9042997"/>
          </a:xfrm>
          <a:custGeom>
            <a:avLst/>
            <a:gdLst/>
            <a:ahLst/>
            <a:cxnLst/>
            <a:rect r="r" b="b" t="t" l="l"/>
            <a:pathLst>
              <a:path h="9042997" w="15370008">
                <a:moveTo>
                  <a:pt x="0" y="0"/>
                </a:moveTo>
                <a:lnTo>
                  <a:pt x="15370009" y="0"/>
                </a:lnTo>
                <a:lnTo>
                  <a:pt x="15370009" y="9042997"/>
                </a:lnTo>
                <a:lnTo>
                  <a:pt x="0" y="9042997"/>
                </a:lnTo>
                <a:lnTo>
                  <a:pt x="0" y="0"/>
                </a:lnTo>
                <a:close/>
              </a:path>
            </a:pathLst>
          </a:custGeom>
          <a:blipFill>
            <a:blip r:embed="rId2"/>
            <a:stretch>
              <a:fillRect l="0" t="0" r="0" b="0"/>
            </a:stretch>
          </a:blipFill>
        </p:spPr>
      </p:sp>
      <p:grpSp>
        <p:nvGrpSpPr>
          <p:cNvPr name="Group 9" id="9"/>
          <p:cNvGrpSpPr/>
          <p:nvPr/>
        </p:nvGrpSpPr>
        <p:grpSpPr>
          <a:xfrm rot="0">
            <a:off x="1028700"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p:spPr>
        </p:sp>
        <p:sp>
          <p:nvSpPr>
            <p:cNvPr name="TextBox 11" id="11"/>
            <p:cNvSpPr txBox="true"/>
            <p:nvPr/>
          </p:nvSpPr>
          <p:spPr>
            <a:xfrm>
              <a:off x="0" y="-38100"/>
              <a:ext cx="4274726" cy="2205567"/>
            </a:xfrm>
            <a:prstGeom prst="rect">
              <a:avLst/>
            </a:prstGeom>
          </p:spPr>
          <p:txBody>
            <a:bodyPr anchor="ctr" rtlCol="false" tIns="50800" lIns="50800" bIns="50800" rIns="50800"/>
            <a:lstStyle/>
            <a:p>
              <a:pPr algn="ctr">
                <a:lnSpc>
                  <a:spcPts val="2330"/>
                </a:lnSpc>
              </a:pPr>
            </a:p>
          </p:txBody>
        </p:sp>
      </p:grpSp>
      <p:grpSp>
        <p:nvGrpSpPr>
          <p:cNvPr name="Group 12" id="12"/>
          <p:cNvGrpSpPr/>
          <p:nvPr/>
        </p:nvGrpSpPr>
        <p:grpSpPr>
          <a:xfrm rot="0">
            <a:off x="7239537" y="6607060"/>
            <a:ext cx="10038813" cy="727862"/>
            <a:chOff x="0" y="0"/>
            <a:chExt cx="2643967" cy="191700"/>
          </a:xfrm>
        </p:grpSpPr>
        <p:sp>
          <p:nvSpPr>
            <p:cNvPr name="Freeform 13" id="13"/>
            <p:cNvSpPr/>
            <p:nvPr/>
          </p:nvSpPr>
          <p:spPr>
            <a:xfrm flipH="false" flipV="false" rot="0">
              <a:off x="0" y="0"/>
              <a:ext cx="2643967" cy="191700"/>
            </a:xfrm>
            <a:custGeom>
              <a:avLst/>
              <a:gdLst/>
              <a:ahLst/>
              <a:cxnLst/>
              <a:rect r="r" b="b" t="t" l="l"/>
              <a:pathLst>
                <a:path h="191700" w="2643967">
                  <a:moveTo>
                    <a:pt x="0" y="0"/>
                  </a:moveTo>
                  <a:lnTo>
                    <a:pt x="2643967" y="0"/>
                  </a:lnTo>
                  <a:lnTo>
                    <a:pt x="2643967" y="191700"/>
                  </a:lnTo>
                  <a:lnTo>
                    <a:pt x="0" y="191700"/>
                  </a:lnTo>
                  <a:close/>
                </a:path>
              </a:pathLst>
            </a:custGeom>
            <a:solidFill>
              <a:srgbClr val="F05B40"/>
            </a:solidFill>
          </p:spPr>
        </p:sp>
        <p:sp>
          <p:nvSpPr>
            <p:cNvPr name="TextBox 14" id="14"/>
            <p:cNvSpPr txBox="true"/>
            <p:nvPr/>
          </p:nvSpPr>
          <p:spPr>
            <a:xfrm>
              <a:off x="0" y="-38100"/>
              <a:ext cx="2643967" cy="2298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198133" y="1246542"/>
            <a:ext cx="5033578" cy="7793915"/>
            <a:chOff x="0" y="0"/>
            <a:chExt cx="6711437" cy="10391887"/>
          </a:xfrm>
        </p:grpSpPr>
        <p:pic>
          <p:nvPicPr>
            <p:cNvPr name="Picture 16" id="16"/>
            <p:cNvPicPr>
              <a:picLocks noChangeAspect="true"/>
            </p:cNvPicPr>
            <p:nvPr/>
          </p:nvPicPr>
          <p:blipFill>
            <a:blip r:embed="rId3"/>
            <a:srcRect l="1532" t="0" r="1532" b="0"/>
            <a:stretch>
              <a:fillRect/>
            </a:stretch>
          </p:blipFill>
          <p:spPr>
            <a:xfrm flipH="false" flipV="false">
              <a:off x="0" y="0"/>
              <a:ext cx="6711437" cy="10391887"/>
            </a:xfrm>
            <a:prstGeom prst="rect">
              <a:avLst/>
            </a:prstGeom>
          </p:spPr>
        </p:pic>
      </p:grpSp>
      <p:sp>
        <p:nvSpPr>
          <p:cNvPr name="Freeform 17" id="17"/>
          <p:cNvSpPr/>
          <p:nvPr/>
        </p:nvSpPr>
        <p:spPr>
          <a:xfrm flipH="false" flipV="false" rot="0">
            <a:off x="15165521" y="8115994"/>
            <a:ext cx="1024802" cy="256200"/>
          </a:xfrm>
          <a:custGeom>
            <a:avLst/>
            <a:gdLst/>
            <a:ahLst/>
            <a:cxnLst/>
            <a:rect r="r" b="b" t="t" l="l"/>
            <a:pathLst>
              <a:path h="256200" w="1024802">
                <a:moveTo>
                  <a:pt x="0" y="0"/>
                </a:moveTo>
                <a:lnTo>
                  <a:pt x="1024802" y="0"/>
                </a:lnTo>
                <a:lnTo>
                  <a:pt x="1024802" y="256201"/>
                </a:lnTo>
                <a:lnTo>
                  <a:pt x="0" y="2562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7239537" y="1874742"/>
            <a:ext cx="2804102" cy="721055"/>
          </a:xfrm>
          <a:custGeom>
            <a:avLst/>
            <a:gdLst/>
            <a:ahLst/>
            <a:cxnLst/>
            <a:rect r="r" b="b" t="t" l="l"/>
            <a:pathLst>
              <a:path h="721055" w="2804102">
                <a:moveTo>
                  <a:pt x="0" y="0"/>
                </a:moveTo>
                <a:lnTo>
                  <a:pt x="2804102" y="0"/>
                </a:lnTo>
                <a:lnTo>
                  <a:pt x="2804102" y="721055"/>
                </a:lnTo>
                <a:lnTo>
                  <a:pt x="0" y="721055"/>
                </a:lnTo>
                <a:lnTo>
                  <a:pt x="0" y="0"/>
                </a:lnTo>
                <a:close/>
              </a:path>
            </a:pathLst>
          </a:custGeom>
          <a:blipFill>
            <a:blip r:embed="rId6"/>
            <a:stretch>
              <a:fillRect l="-18916" t="-213087" r="-17710" b="-218241"/>
            </a:stretch>
          </a:blipFill>
        </p:spPr>
      </p:sp>
      <p:sp>
        <p:nvSpPr>
          <p:cNvPr name="Freeform 19" id="19"/>
          <p:cNvSpPr/>
          <p:nvPr/>
        </p:nvSpPr>
        <p:spPr>
          <a:xfrm flipH="false" flipV="false" rot="0">
            <a:off x="13321515" y="1957032"/>
            <a:ext cx="1844007" cy="556475"/>
          </a:xfrm>
          <a:custGeom>
            <a:avLst/>
            <a:gdLst/>
            <a:ahLst/>
            <a:cxnLst/>
            <a:rect r="r" b="b" t="t" l="l"/>
            <a:pathLst>
              <a:path h="556475" w="1844007">
                <a:moveTo>
                  <a:pt x="0" y="0"/>
                </a:moveTo>
                <a:lnTo>
                  <a:pt x="1844006" y="0"/>
                </a:lnTo>
                <a:lnTo>
                  <a:pt x="1844006" y="556475"/>
                </a:lnTo>
                <a:lnTo>
                  <a:pt x="0" y="556475"/>
                </a:lnTo>
                <a:lnTo>
                  <a:pt x="0" y="0"/>
                </a:lnTo>
                <a:close/>
              </a:path>
            </a:pathLst>
          </a:custGeom>
          <a:blipFill>
            <a:blip r:embed="rId7"/>
            <a:stretch>
              <a:fillRect l="-17714" t="-172326" r="-16521" b="-172492"/>
            </a:stretch>
          </a:blipFill>
        </p:spPr>
      </p:sp>
      <p:sp>
        <p:nvSpPr>
          <p:cNvPr name="TextBox 20" id="20"/>
          <p:cNvSpPr txBox="true"/>
          <p:nvPr/>
        </p:nvSpPr>
        <p:spPr>
          <a:xfrm rot="0">
            <a:off x="7208889" y="3211207"/>
            <a:ext cx="7956632" cy="1972945"/>
          </a:xfrm>
          <a:prstGeom prst="rect">
            <a:avLst/>
          </a:prstGeom>
        </p:spPr>
        <p:txBody>
          <a:bodyPr anchor="t" rtlCol="false" tIns="0" lIns="0" bIns="0" rIns="0">
            <a:spAutoFit/>
          </a:bodyPr>
          <a:lstStyle/>
          <a:p>
            <a:pPr algn="l">
              <a:lnSpc>
                <a:spcPts val="7864"/>
              </a:lnSpc>
            </a:pPr>
            <a:r>
              <a:rPr lang="en-US" b="true" sz="6499">
                <a:solidFill>
                  <a:srgbClr val="00A69C"/>
                </a:solidFill>
                <a:latin typeface="Muli Bold"/>
                <a:ea typeface="Muli Bold"/>
                <a:cs typeface="Muli Bold"/>
                <a:sym typeface="Muli Bold"/>
              </a:rPr>
              <a:t>HAI SĂ SCHIMBĂM LUMEA ÎMPREUNĂ!</a:t>
            </a:r>
          </a:p>
        </p:txBody>
      </p:sp>
      <p:sp>
        <p:nvSpPr>
          <p:cNvPr name="TextBox 21" id="21"/>
          <p:cNvSpPr txBox="true"/>
          <p:nvPr/>
        </p:nvSpPr>
        <p:spPr>
          <a:xfrm rot="0">
            <a:off x="7453017" y="6618683"/>
            <a:ext cx="9825333" cy="637941"/>
          </a:xfrm>
          <a:prstGeom prst="rect">
            <a:avLst/>
          </a:prstGeom>
        </p:spPr>
        <p:txBody>
          <a:bodyPr anchor="t" rtlCol="false" tIns="0" lIns="0" bIns="0" rIns="0">
            <a:spAutoFit/>
          </a:bodyPr>
          <a:lstStyle/>
          <a:p>
            <a:pPr algn="l">
              <a:lnSpc>
                <a:spcPts val="5262"/>
              </a:lnSpc>
            </a:pPr>
            <a:r>
              <a:rPr lang="en-US" sz="3759">
                <a:solidFill>
                  <a:srgbClr val="FFFFFF"/>
                </a:solidFill>
                <a:latin typeface="Open Sans"/>
                <a:ea typeface="Open Sans"/>
                <a:cs typeface="Open Sans"/>
                <a:sym typeface="Open Sans"/>
              </a:rPr>
              <a:t>Fii voluntar în clubul IMPACT!</a:t>
            </a:r>
          </a:p>
        </p:txBody>
      </p:sp>
      <p:sp>
        <p:nvSpPr>
          <p:cNvPr name="TextBox 22" id="22"/>
          <p:cNvSpPr txBox="true"/>
          <p:nvPr/>
        </p:nvSpPr>
        <p:spPr>
          <a:xfrm rot="0">
            <a:off x="7239537" y="8060746"/>
            <a:ext cx="4768450" cy="338123"/>
          </a:xfrm>
          <a:prstGeom prst="rect">
            <a:avLst/>
          </a:prstGeom>
        </p:spPr>
        <p:txBody>
          <a:bodyPr anchor="t" rtlCol="false" tIns="0" lIns="0" bIns="0" rIns="0">
            <a:spAutoFit/>
          </a:bodyPr>
          <a:lstStyle/>
          <a:p>
            <a:pPr algn="l">
              <a:lnSpc>
                <a:spcPts val="2888"/>
              </a:lnSpc>
            </a:pPr>
            <a:r>
              <a:rPr lang="en-US" sz="2063">
                <a:solidFill>
                  <a:srgbClr val="00A69C"/>
                </a:solidFill>
                <a:latin typeface="Open Sans"/>
                <a:ea typeface="Open Sans"/>
                <a:cs typeface="Open Sans"/>
                <a:sym typeface="Open Sans"/>
              </a:rPr>
              <a:t>noi-orizonturi.ro/cluburile-impact/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08364" y="2659982"/>
            <a:ext cx="19482688" cy="6405266"/>
          </a:xfrm>
          <a:custGeom>
            <a:avLst/>
            <a:gdLst/>
            <a:ahLst/>
            <a:cxnLst/>
            <a:rect r="r" b="b" t="t" l="l"/>
            <a:pathLst>
              <a:path h="6405266" w="19482688">
                <a:moveTo>
                  <a:pt x="0" y="0"/>
                </a:moveTo>
                <a:lnTo>
                  <a:pt x="19482688" y="0"/>
                </a:lnTo>
                <a:lnTo>
                  <a:pt x="19482688" y="6405267"/>
                </a:lnTo>
                <a:lnTo>
                  <a:pt x="0" y="6405267"/>
                </a:lnTo>
                <a:lnTo>
                  <a:pt x="0" y="0"/>
                </a:lnTo>
                <a:close/>
              </a:path>
            </a:pathLst>
          </a:custGeom>
          <a:blipFill>
            <a:blip r:embed="rId2">
              <a:alphaModFix amt="73000"/>
            </a:blip>
            <a:stretch>
              <a:fillRect l="0" t="-78957" r="0" b="0"/>
            </a:stretch>
          </a:blipFill>
        </p:spPr>
      </p:sp>
      <p:grpSp>
        <p:nvGrpSpPr>
          <p:cNvPr name="Group 3" id="3"/>
          <p:cNvGrpSpPr/>
          <p:nvPr/>
        </p:nvGrpSpPr>
        <p:grpSpPr>
          <a:xfrm rot="0">
            <a:off x="-508364" y="1909945"/>
            <a:ext cx="19482688" cy="6467111"/>
            <a:chOff x="0" y="0"/>
            <a:chExt cx="5131243" cy="1703272"/>
          </a:xfrm>
        </p:grpSpPr>
        <p:sp>
          <p:nvSpPr>
            <p:cNvPr name="Freeform 4" id="4"/>
            <p:cNvSpPr/>
            <p:nvPr/>
          </p:nvSpPr>
          <p:spPr>
            <a:xfrm flipH="false" flipV="false" rot="0">
              <a:off x="0" y="0"/>
              <a:ext cx="5131243" cy="1703272"/>
            </a:xfrm>
            <a:custGeom>
              <a:avLst/>
              <a:gdLst/>
              <a:ahLst/>
              <a:cxnLst/>
              <a:rect r="r" b="b" t="t" l="l"/>
              <a:pathLst>
                <a:path h="1703272" w="5131243">
                  <a:moveTo>
                    <a:pt x="0" y="0"/>
                  </a:moveTo>
                  <a:lnTo>
                    <a:pt x="5131243" y="0"/>
                  </a:lnTo>
                  <a:lnTo>
                    <a:pt x="5131243" y="1703272"/>
                  </a:lnTo>
                  <a:lnTo>
                    <a:pt x="0" y="1703272"/>
                  </a:lnTo>
                  <a:close/>
                </a:path>
              </a:pathLst>
            </a:custGeom>
            <a:solidFill>
              <a:srgbClr val="00A69C"/>
            </a:solidFill>
          </p:spPr>
        </p:sp>
        <p:sp>
          <p:nvSpPr>
            <p:cNvPr name="TextBox 5" id="5"/>
            <p:cNvSpPr txBox="true"/>
            <p:nvPr/>
          </p:nvSpPr>
          <p:spPr>
            <a:xfrm>
              <a:off x="0" y="-38100"/>
              <a:ext cx="5131243" cy="174137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1793604" y="-80025"/>
            <a:ext cx="3004684" cy="6402145"/>
            <a:chOff x="0" y="0"/>
            <a:chExt cx="791357" cy="1686162"/>
          </a:xfrm>
        </p:grpSpPr>
        <p:sp>
          <p:nvSpPr>
            <p:cNvPr name="Freeform 7" id="7"/>
            <p:cNvSpPr/>
            <p:nvPr/>
          </p:nvSpPr>
          <p:spPr>
            <a:xfrm flipH="false" flipV="false" rot="0">
              <a:off x="0" y="0"/>
              <a:ext cx="791357" cy="1686162"/>
            </a:xfrm>
            <a:custGeom>
              <a:avLst/>
              <a:gdLst/>
              <a:ahLst/>
              <a:cxnLst/>
              <a:rect r="r" b="b" t="t" l="l"/>
              <a:pathLst>
                <a:path h="1686162" w="791357">
                  <a:moveTo>
                    <a:pt x="0" y="0"/>
                  </a:moveTo>
                  <a:lnTo>
                    <a:pt x="791357" y="0"/>
                  </a:lnTo>
                  <a:lnTo>
                    <a:pt x="791357" y="1686162"/>
                  </a:lnTo>
                  <a:lnTo>
                    <a:pt x="0" y="1686162"/>
                  </a:lnTo>
                  <a:close/>
                </a:path>
              </a:pathLst>
            </a:custGeom>
            <a:solidFill>
              <a:srgbClr val="F05B40"/>
            </a:solidFill>
          </p:spPr>
        </p:sp>
        <p:sp>
          <p:nvSpPr>
            <p:cNvPr name="TextBox 8" id="8"/>
            <p:cNvSpPr txBox="true"/>
            <p:nvPr/>
          </p:nvSpPr>
          <p:spPr>
            <a:xfrm>
              <a:off x="0" y="-38100"/>
              <a:ext cx="791357" cy="1724262"/>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1288770" y="7338830"/>
            <a:ext cx="5970530" cy="305990"/>
          </a:xfrm>
          <a:custGeom>
            <a:avLst/>
            <a:gdLst/>
            <a:ahLst/>
            <a:cxnLst/>
            <a:rect r="r" b="b" t="t" l="l"/>
            <a:pathLst>
              <a:path h="305990" w="5970530">
                <a:moveTo>
                  <a:pt x="0" y="0"/>
                </a:moveTo>
                <a:lnTo>
                  <a:pt x="5970530" y="0"/>
                </a:lnTo>
                <a:lnTo>
                  <a:pt x="5970530" y="305990"/>
                </a:lnTo>
                <a:lnTo>
                  <a:pt x="0" y="3059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11288770" y="2938645"/>
            <a:ext cx="5970530" cy="4409711"/>
            <a:chOff x="0" y="0"/>
            <a:chExt cx="7960707" cy="5879614"/>
          </a:xfrm>
        </p:grpSpPr>
        <p:pic>
          <p:nvPicPr>
            <p:cNvPr name="Picture 11" id="11"/>
            <p:cNvPicPr>
              <a:picLocks noChangeAspect="true"/>
            </p:cNvPicPr>
            <p:nvPr/>
          </p:nvPicPr>
          <p:blipFill>
            <a:blip r:embed="rId5"/>
            <a:srcRect l="0" t="761" r="0" b="761"/>
            <a:stretch>
              <a:fillRect/>
            </a:stretch>
          </p:blipFill>
          <p:spPr>
            <a:xfrm flipH="false" flipV="false">
              <a:off x="0" y="0"/>
              <a:ext cx="7960707" cy="5879614"/>
            </a:xfrm>
            <a:prstGeom prst="rect">
              <a:avLst/>
            </a:prstGeom>
          </p:spPr>
        </p:pic>
      </p:grpSp>
      <p:grpSp>
        <p:nvGrpSpPr>
          <p:cNvPr name="Group 12" id="12"/>
          <p:cNvGrpSpPr/>
          <p:nvPr/>
        </p:nvGrpSpPr>
        <p:grpSpPr>
          <a:xfrm rot="0">
            <a:off x="5181008" y="8897773"/>
            <a:ext cx="7925984" cy="721055"/>
            <a:chOff x="0" y="0"/>
            <a:chExt cx="10567978" cy="961406"/>
          </a:xfrm>
        </p:grpSpPr>
        <p:sp>
          <p:nvSpPr>
            <p:cNvPr name="Freeform 13" id="13"/>
            <p:cNvSpPr/>
            <p:nvPr/>
          </p:nvSpPr>
          <p:spPr>
            <a:xfrm flipH="false" flipV="false" rot="0">
              <a:off x="0" y="0"/>
              <a:ext cx="3738802" cy="961406"/>
            </a:xfrm>
            <a:custGeom>
              <a:avLst/>
              <a:gdLst/>
              <a:ahLst/>
              <a:cxnLst/>
              <a:rect r="r" b="b" t="t" l="l"/>
              <a:pathLst>
                <a:path h="961406" w="3738802">
                  <a:moveTo>
                    <a:pt x="0" y="0"/>
                  </a:moveTo>
                  <a:lnTo>
                    <a:pt x="3738802" y="0"/>
                  </a:lnTo>
                  <a:lnTo>
                    <a:pt x="3738802" y="961406"/>
                  </a:lnTo>
                  <a:lnTo>
                    <a:pt x="0" y="961406"/>
                  </a:lnTo>
                  <a:lnTo>
                    <a:pt x="0" y="0"/>
                  </a:lnTo>
                  <a:close/>
                </a:path>
              </a:pathLst>
            </a:custGeom>
            <a:blipFill>
              <a:blip r:embed="rId6"/>
              <a:stretch>
                <a:fillRect l="-18916" t="-213087" r="-17710" b="-218241"/>
              </a:stretch>
            </a:blipFill>
          </p:spPr>
        </p:sp>
        <p:sp>
          <p:nvSpPr>
            <p:cNvPr name="Freeform 14" id="14"/>
            <p:cNvSpPr/>
            <p:nvPr/>
          </p:nvSpPr>
          <p:spPr>
            <a:xfrm flipH="false" flipV="false" rot="0">
              <a:off x="8109303" y="109720"/>
              <a:ext cx="2458675" cy="741967"/>
            </a:xfrm>
            <a:custGeom>
              <a:avLst/>
              <a:gdLst/>
              <a:ahLst/>
              <a:cxnLst/>
              <a:rect r="r" b="b" t="t" l="l"/>
              <a:pathLst>
                <a:path h="741967" w="2458675">
                  <a:moveTo>
                    <a:pt x="0" y="0"/>
                  </a:moveTo>
                  <a:lnTo>
                    <a:pt x="2458675" y="0"/>
                  </a:lnTo>
                  <a:lnTo>
                    <a:pt x="2458675" y="741967"/>
                  </a:lnTo>
                  <a:lnTo>
                    <a:pt x="0" y="741967"/>
                  </a:lnTo>
                  <a:lnTo>
                    <a:pt x="0" y="0"/>
                  </a:lnTo>
                  <a:close/>
                </a:path>
              </a:pathLst>
            </a:custGeom>
            <a:blipFill>
              <a:blip r:embed="rId7"/>
              <a:stretch>
                <a:fillRect l="-17714" t="-172326" r="-16521" b="-172492"/>
              </a:stretch>
            </a:blipFill>
          </p:spPr>
        </p:sp>
      </p:grpSp>
      <p:sp>
        <p:nvSpPr>
          <p:cNvPr name="TextBox 15" id="15"/>
          <p:cNvSpPr txBox="true"/>
          <p:nvPr/>
        </p:nvSpPr>
        <p:spPr>
          <a:xfrm rot="0">
            <a:off x="1028700" y="3687741"/>
            <a:ext cx="9577619" cy="4264025"/>
          </a:xfrm>
          <a:prstGeom prst="rect">
            <a:avLst/>
          </a:prstGeom>
        </p:spPr>
        <p:txBody>
          <a:bodyPr anchor="t" rtlCol="false" tIns="0" lIns="0" bIns="0" rIns="0">
            <a:spAutoFit/>
          </a:bodyPr>
          <a:lstStyle/>
          <a:p>
            <a:pPr algn="just">
              <a:lnSpc>
                <a:spcPts val="3400"/>
              </a:lnSpc>
            </a:pPr>
            <a:r>
              <a:rPr lang="en-US" sz="2000">
                <a:solidFill>
                  <a:srgbClr val="FFFFFF"/>
                </a:solidFill>
                <a:latin typeface="Open Sans"/>
                <a:ea typeface="Open Sans"/>
                <a:cs typeface="Open Sans"/>
                <a:sym typeface="Open Sans"/>
              </a:rPr>
              <a:t>În clubul IMPACT, îți dezvolți abilitățile de viață prin participarea la activități reale, conectate la propria ta comunitate. Cum faci asta? Prin lucruri concrete în domenii precum protecția mediului, antreprenoriat, educație, implicare civică –</a:t>
            </a:r>
          </a:p>
          <a:p>
            <a:pPr algn="just">
              <a:lnSpc>
                <a:spcPts val="3400"/>
              </a:lnSpc>
            </a:pPr>
            <a:r>
              <a:rPr lang="en-US" sz="2000">
                <a:solidFill>
                  <a:srgbClr val="FFFFFF"/>
                </a:solidFill>
                <a:latin typeface="Open Sans"/>
                <a:ea typeface="Open Sans"/>
                <a:cs typeface="Open Sans"/>
                <a:sym typeface="Open Sans"/>
              </a:rPr>
              <a:t>ajutându-te să-ți creaști încrederea, independența, reziliența și compasiunea.</a:t>
            </a:r>
          </a:p>
          <a:p>
            <a:pPr algn="just">
              <a:lnSpc>
                <a:spcPts val="3400"/>
              </a:lnSpc>
            </a:pPr>
          </a:p>
          <a:p>
            <a:pPr algn="just">
              <a:lnSpc>
                <a:spcPts val="3400"/>
              </a:lnSpc>
            </a:pPr>
            <a:r>
              <a:rPr lang="en-US" sz="2000" i="true">
                <a:solidFill>
                  <a:srgbClr val="FFFFFF"/>
                </a:solidFill>
                <a:latin typeface="Open Sans Italics"/>
                <a:ea typeface="Open Sans Italics"/>
                <a:cs typeface="Open Sans Italics"/>
                <a:sym typeface="Open Sans Italics"/>
              </a:rPr>
              <a:t>„Prin IMPACT am învăț să am încredere în mine și în visele mele și că orice îmi propun se poate realiza. Asta m-a ajutat mai departe și în viață, să cred în nenumărate oportunități ca plecarea la facultate în Anglia, să găsesc moduri diferite de a îmi finanța studiul la facultate, să îmi schimb cariera și să rămân o persoană autentică și cu integritate în tot ceea ce fac“. </a:t>
            </a:r>
            <a:r>
              <a:rPr lang="en-US" sz="2000">
                <a:solidFill>
                  <a:srgbClr val="FFFFFF"/>
                </a:solidFill>
                <a:latin typeface="Open Sans"/>
                <a:ea typeface="Open Sans"/>
                <a:cs typeface="Open Sans"/>
                <a:sym typeface="Open Sans"/>
              </a:rPr>
              <a:t>Ioana Axinte, alumni IMPACT</a:t>
            </a:r>
          </a:p>
        </p:txBody>
      </p:sp>
      <p:sp>
        <p:nvSpPr>
          <p:cNvPr name="TextBox 16" id="16"/>
          <p:cNvSpPr txBox="true"/>
          <p:nvPr/>
        </p:nvSpPr>
        <p:spPr>
          <a:xfrm rot="0">
            <a:off x="1028700" y="2182835"/>
            <a:ext cx="7698393" cy="1295400"/>
          </a:xfrm>
          <a:prstGeom prst="rect">
            <a:avLst/>
          </a:prstGeom>
        </p:spPr>
        <p:txBody>
          <a:bodyPr anchor="t" rtlCol="false" tIns="0" lIns="0" bIns="0" rIns="0">
            <a:spAutoFit/>
          </a:bodyPr>
          <a:lstStyle/>
          <a:p>
            <a:pPr algn="l">
              <a:lnSpc>
                <a:spcPts val="10500"/>
              </a:lnSpc>
            </a:pPr>
            <a:r>
              <a:rPr lang="en-US" sz="7500" b="true">
                <a:solidFill>
                  <a:srgbClr val="FFFFFF"/>
                </a:solidFill>
                <a:latin typeface="Open Sans Bold"/>
                <a:ea typeface="Open Sans Bold"/>
                <a:cs typeface="Open Sans Bold"/>
                <a:sym typeface="Open Sans Bold"/>
              </a:rPr>
              <a:t>Despre IMPACT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ED4D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831863"/>
            <a:chOff x="0" y="0"/>
            <a:chExt cx="4816593" cy="1272589"/>
          </a:xfrm>
        </p:grpSpPr>
        <p:sp>
          <p:nvSpPr>
            <p:cNvPr name="Freeform 3" id="3"/>
            <p:cNvSpPr/>
            <p:nvPr/>
          </p:nvSpPr>
          <p:spPr>
            <a:xfrm flipH="false" flipV="false" rot="0">
              <a:off x="0" y="0"/>
              <a:ext cx="4816592" cy="1272589"/>
            </a:xfrm>
            <a:custGeom>
              <a:avLst/>
              <a:gdLst/>
              <a:ahLst/>
              <a:cxnLst/>
              <a:rect r="r" b="b" t="t" l="l"/>
              <a:pathLst>
                <a:path h="1272589" w="4816592">
                  <a:moveTo>
                    <a:pt x="0" y="0"/>
                  </a:moveTo>
                  <a:lnTo>
                    <a:pt x="4816592" y="0"/>
                  </a:lnTo>
                  <a:lnTo>
                    <a:pt x="4816592" y="1272589"/>
                  </a:lnTo>
                  <a:lnTo>
                    <a:pt x="0" y="1272589"/>
                  </a:lnTo>
                  <a:close/>
                </a:path>
              </a:pathLst>
            </a:custGeom>
            <a:solidFill>
              <a:srgbClr val="FFFFFF"/>
            </a:solidFill>
          </p:spPr>
        </p:sp>
        <p:sp>
          <p:nvSpPr>
            <p:cNvPr name="TextBox 4" id="4"/>
            <p:cNvSpPr txBox="true"/>
            <p:nvPr/>
          </p:nvSpPr>
          <p:spPr>
            <a:xfrm>
              <a:off x="0" y="-38100"/>
              <a:ext cx="4816593" cy="131068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3248716"/>
            <a:ext cx="16230600" cy="5360654"/>
            <a:chOff x="0" y="0"/>
            <a:chExt cx="5497895" cy="1815849"/>
          </a:xfrm>
        </p:grpSpPr>
        <p:sp>
          <p:nvSpPr>
            <p:cNvPr name="Freeform 6" id="6"/>
            <p:cNvSpPr/>
            <p:nvPr/>
          </p:nvSpPr>
          <p:spPr>
            <a:xfrm flipH="false" flipV="false" rot="0">
              <a:off x="0" y="0"/>
              <a:ext cx="5497895" cy="1815849"/>
            </a:xfrm>
            <a:custGeom>
              <a:avLst/>
              <a:gdLst/>
              <a:ahLst/>
              <a:cxnLst/>
              <a:rect r="r" b="b" t="t" l="l"/>
              <a:pathLst>
                <a:path h="1815849" w="5497895">
                  <a:moveTo>
                    <a:pt x="0" y="0"/>
                  </a:moveTo>
                  <a:lnTo>
                    <a:pt x="5497895" y="0"/>
                  </a:lnTo>
                  <a:lnTo>
                    <a:pt x="5497895" y="1815849"/>
                  </a:lnTo>
                  <a:lnTo>
                    <a:pt x="0" y="1815849"/>
                  </a:lnTo>
                  <a:close/>
                </a:path>
              </a:pathLst>
            </a:custGeom>
            <a:solidFill>
              <a:srgbClr val="00A69C"/>
            </a:solidFill>
          </p:spPr>
        </p:sp>
        <p:sp>
          <p:nvSpPr>
            <p:cNvPr name="TextBox 7" id="7"/>
            <p:cNvSpPr txBox="true"/>
            <p:nvPr/>
          </p:nvSpPr>
          <p:spPr>
            <a:xfrm>
              <a:off x="0" y="-38100"/>
              <a:ext cx="5497895" cy="1853949"/>
            </a:xfrm>
            <a:prstGeom prst="rect">
              <a:avLst/>
            </a:prstGeom>
          </p:spPr>
          <p:txBody>
            <a:bodyPr anchor="ctr" rtlCol="false" tIns="50800" lIns="50800" bIns="50800" rIns="50800"/>
            <a:lstStyle/>
            <a:p>
              <a:pPr algn="ctr">
                <a:lnSpc>
                  <a:spcPts val="2330"/>
                </a:lnSpc>
              </a:pPr>
            </a:p>
          </p:txBody>
        </p:sp>
      </p:grpSp>
      <p:sp>
        <p:nvSpPr>
          <p:cNvPr name="TextBox 8" id="8"/>
          <p:cNvSpPr txBox="true"/>
          <p:nvPr/>
        </p:nvSpPr>
        <p:spPr>
          <a:xfrm rot="0">
            <a:off x="1008346" y="1724716"/>
            <a:ext cx="16468237" cy="1295400"/>
          </a:xfrm>
          <a:prstGeom prst="rect">
            <a:avLst/>
          </a:prstGeom>
        </p:spPr>
        <p:txBody>
          <a:bodyPr anchor="t" rtlCol="false" tIns="0" lIns="0" bIns="0" rIns="0">
            <a:spAutoFit/>
          </a:bodyPr>
          <a:lstStyle/>
          <a:p>
            <a:pPr algn="l">
              <a:lnSpc>
                <a:spcPts val="10500"/>
              </a:lnSpc>
            </a:pPr>
            <a:r>
              <a:rPr lang="en-US" sz="7500" b="true">
                <a:solidFill>
                  <a:srgbClr val="F05B40"/>
                </a:solidFill>
                <a:latin typeface="Open Sans Bold"/>
                <a:ea typeface="Open Sans Bold"/>
                <a:cs typeface="Open Sans Bold"/>
                <a:sym typeface="Open Sans Bold"/>
              </a:rPr>
              <a:t>Cum funcționează clubul IMPACT</a:t>
            </a:r>
          </a:p>
        </p:txBody>
      </p:sp>
      <p:sp>
        <p:nvSpPr>
          <p:cNvPr name="Freeform 9" id="9"/>
          <p:cNvSpPr/>
          <p:nvPr/>
        </p:nvSpPr>
        <p:spPr>
          <a:xfrm flipH="false" flipV="false" rot="0">
            <a:off x="2642734" y="3315391"/>
            <a:ext cx="2088824" cy="2088824"/>
          </a:xfrm>
          <a:custGeom>
            <a:avLst/>
            <a:gdLst/>
            <a:ahLst/>
            <a:cxnLst/>
            <a:rect r="r" b="b" t="t" l="l"/>
            <a:pathLst>
              <a:path h="2088824" w="2088824">
                <a:moveTo>
                  <a:pt x="0" y="0"/>
                </a:moveTo>
                <a:lnTo>
                  <a:pt x="2088824" y="0"/>
                </a:lnTo>
                <a:lnTo>
                  <a:pt x="2088824" y="2088824"/>
                </a:lnTo>
                <a:lnTo>
                  <a:pt x="0" y="20888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3095887" y="3658389"/>
            <a:ext cx="1182517" cy="1161823"/>
          </a:xfrm>
          <a:custGeom>
            <a:avLst/>
            <a:gdLst/>
            <a:ahLst/>
            <a:cxnLst/>
            <a:rect r="r" b="b" t="t" l="l"/>
            <a:pathLst>
              <a:path h="1161823" w="1182517">
                <a:moveTo>
                  <a:pt x="0" y="0"/>
                </a:moveTo>
                <a:lnTo>
                  <a:pt x="1182518" y="0"/>
                </a:lnTo>
                <a:lnTo>
                  <a:pt x="1182518" y="1161823"/>
                </a:lnTo>
                <a:lnTo>
                  <a:pt x="0" y="11618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6265156" y="3315391"/>
            <a:ext cx="2088824" cy="2088824"/>
          </a:xfrm>
          <a:custGeom>
            <a:avLst/>
            <a:gdLst/>
            <a:ahLst/>
            <a:cxnLst/>
            <a:rect r="r" b="b" t="t" l="l"/>
            <a:pathLst>
              <a:path h="2088824" w="2088824">
                <a:moveTo>
                  <a:pt x="0" y="0"/>
                </a:moveTo>
                <a:lnTo>
                  <a:pt x="2088824" y="0"/>
                </a:lnTo>
                <a:lnTo>
                  <a:pt x="2088824" y="2088824"/>
                </a:lnTo>
                <a:lnTo>
                  <a:pt x="0" y="20888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6619440" y="3706014"/>
            <a:ext cx="1380258" cy="897167"/>
          </a:xfrm>
          <a:custGeom>
            <a:avLst/>
            <a:gdLst/>
            <a:ahLst/>
            <a:cxnLst/>
            <a:rect r="r" b="b" t="t" l="l"/>
            <a:pathLst>
              <a:path h="897167" w="1380258">
                <a:moveTo>
                  <a:pt x="0" y="0"/>
                </a:moveTo>
                <a:lnTo>
                  <a:pt x="1380257" y="0"/>
                </a:lnTo>
                <a:lnTo>
                  <a:pt x="1380257" y="897167"/>
                </a:lnTo>
                <a:lnTo>
                  <a:pt x="0" y="8971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0157686" y="3315391"/>
            <a:ext cx="2088824" cy="2088824"/>
          </a:xfrm>
          <a:custGeom>
            <a:avLst/>
            <a:gdLst/>
            <a:ahLst/>
            <a:cxnLst/>
            <a:rect r="r" b="b" t="t" l="l"/>
            <a:pathLst>
              <a:path h="2088824" w="2088824">
                <a:moveTo>
                  <a:pt x="0" y="0"/>
                </a:moveTo>
                <a:lnTo>
                  <a:pt x="2088825" y="0"/>
                </a:lnTo>
                <a:lnTo>
                  <a:pt x="2088825" y="2088824"/>
                </a:lnTo>
                <a:lnTo>
                  <a:pt x="0" y="20888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659030" y="3626677"/>
            <a:ext cx="1108494" cy="1055841"/>
          </a:xfrm>
          <a:custGeom>
            <a:avLst/>
            <a:gdLst/>
            <a:ahLst/>
            <a:cxnLst/>
            <a:rect r="r" b="b" t="t" l="l"/>
            <a:pathLst>
              <a:path h="1055841" w="1108494">
                <a:moveTo>
                  <a:pt x="0" y="0"/>
                </a:moveTo>
                <a:lnTo>
                  <a:pt x="1108495" y="0"/>
                </a:lnTo>
                <a:lnTo>
                  <a:pt x="1108495" y="1055841"/>
                </a:lnTo>
                <a:lnTo>
                  <a:pt x="0" y="10558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3783517" y="3315391"/>
            <a:ext cx="2088824" cy="2088824"/>
          </a:xfrm>
          <a:custGeom>
            <a:avLst/>
            <a:gdLst/>
            <a:ahLst/>
            <a:cxnLst/>
            <a:rect r="r" b="b" t="t" l="l"/>
            <a:pathLst>
              <a:path h="2088824" w="2088824">
                <a:moveTo>
                  <a:pt x="0" y="0"/>
                </a:moveTo>
                <a:lnTo>
                  <a:pt x="2088824" y="0"/>
                </a:lnTo>
                <a:lnTo>
                  <a:pt x="2088824" y="2088824"/>
                </a:lnTo>
                <a:lnTo>
                  <a:pt x="0" y="20888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14408686" y="3758559"/>
            <a:ext cx="853099" cy="961484"/>
          </a:xfrm>
          <a:custGeom>
            <a:avLst/>
            <a:gdLst/>
            <a:ahLst/>
            <a:cxnLst/>
            <a:rect r="r" b="b" t="t" l="l"/>
            <a:pathLst>
              <a:path h="961484" w="853099">
                <a:moveTo>
                  <a:pt x="0" y="0"/>
                </a:moveTo>
                <a:lnTo>
                  <a:pt x="853098" y="0"/>
                </a:lnTo>
                <a:lnTo>
                  <a:pt x="853098" y="961484"/>
                </a:lnTo>
                <a:lnTo>
                  <a:pt x="0" y="9614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2145478" y="5231405"/>
            <a:ext cx="3083336" cy="752475"/>
          </a:xfrm>
          <a:prstGeom prst="rect">
            <a:avLst/>
          </a:prstGeom>
        </p:spPr>
        <p:txBody>
          <a:bodyPr anchor="t" rtlCol="false" tIns="0" lIns="0" bIns="0" rIns="0">
            <a:spAutoFit/>
          </a:bodyPr>
          <a:lstStyle/>
          <a:p>
            <a:pPr algn="ctr">
              <a:lnSpc>
                <a:spcPts val="3000"/>
              </a:lnSpc>
            </a:pPr>
            <a:r>
              <a:rPr lang="en-US" sz="2000" b="true">
                <a:solidFill>
                  <a:srgbClr val="01254E"/>
                </a:solidFill>
                <a:latin typeface="Open Sans Bold"/>
                <a:ea typeface="Open Sans Bold"/>
                <a:cs typeface="Open Sans Bold"/>
                <a:sym typeface="Open Sans Bold"/>
              </a:rPr>
              <a:t>Întâlnirile/activităţile</a:t>
            </a:r>
          </a:p>
          <a:p>
            <a:pPr algn="ctr">
              <a:lnSpc>
                <a:spcPts val="3000"/>
              </a:lnSpc>
            </a:pPr>
            <a:r>
              <a:rPr lang="en-US" b="true" sz="2000">
                <a:solidFill>
                  <a:srgbClr val="01254E"/>
                </a:solidFill>
                <a:latin typeface="Open Sans Bold"/>
                <a:ea typeface="Open Sans Bold"/>
                <a:cs typeface="Open Sans Bold"/>
                <a:sym typeface="Open Sans Bold"/>
              </a:rPr>
              <a:t>săptămânale</a:t>
            </a:r>
          </a:p>
        </p:txBody>
      </p:sp>
      <p:sp>
        <p:nvSpPr>
          <p:cNvPr name="TextBox 18" id="18"/>
          <p:cNvSpPr txBox="true"/>
          <p:nvPr/>
        </p:nvSpPr>
        <p:spPr>
          <a:xfrm rot="0">
            <a:off x="5994975" y="5231405"/>
            <a:ext cx="2629186" cy="752475"/>
          </a:xfrm>
          <a:prstGeom prst="rect">
            <a:avLst/>
          </a:prstGeom>
        </p:spPr>
        <p:txBody>
          <a:bodyPr anchor="t" rtlCol="false" tIns="0" lIns="0" bIns="0" rIns="0">
            <a:spAutoFit/>
          </a:bodyPr>
          <a:lstStyle/>
          <a:p>
            <a:pPr algn="ctr" marL="0" indent="0" lvl="1">
              <a:lnSpc>
                <a:spcPts val="3000"/>
              </a:lnSpc>
              <a:spcBef>
                <a:spcPct val="0"/>
              </a:spcBef>
            </a:pPr>
            <a:r>
              <a:rPr lang="en-US" b="true" sz="2000" strike="noStrike" u="none">
                <a:solidFill>
                  <a:srgbClr val="01254E"/>
                </a:solidFill>
                <a:latin typeface="Open Sans Bold"/>
                <a:ea typeface="Open Sans Bold"/>
                <a:cs typeface="Open Sans Bold"/>
                <a:sym typeface="Open Sans Bold"/>
              </a:rPr>
              <a:t>Învăţare, bazată</a:t>
            </a:r>
          </a:p>
          <a:p>
            <a:pPr algn="ctr" marL="0" indent="0" lvl="1">
              <a:lnSpc>
                <a:spcPts val="3000"/>
              </a:lnSpc>
              <a:spcBef>
                <a:spcPct val="0"/>
              </a:spcBef>
            </a:pPr>
            <a:r>
              <a:rPr lang="en-US" b="true" sz="2000" strike="noStrike" u="none">
                <a:solidFill>
                  <a:srgbClr val="01254E"/>
                </a:solidFill>
                <a:latin typeface="Open Sans Bold"/>
                <a:ea typeface="Open Sans Bold"/>
                <a:cs typeface="Open Sans Bold"/>
                <a:sym typeface="Open Sans Bold"/>
              </a:rPr>
              <a:t>pe experienţă</a:t>
            </a:r>
          </a:p>
        </p:txBody>
      </p:sp>
      <p:sp>
        <p:nvSpPr>
          <p:cNvPr name="TextBox 19" id="19"/>
          <p:cNvSpPr txBox="true"/>
          <p:nvPr/>
        </p:nvSpPr>
        <p:spPr>
          <a:xfrm rot="0">
            <a:off x="9887505" y="5231405"/>
            <a:ext cx="2629186" cy="752475"/>
          </a:xfrm>
          <a:prstGeom prst="rect">
            <a:avLst/>
          </a:prstGeom>
        </p:spPr>
        <p:txBody>
          <a:bodyPr anchor="t" rtlCol="false" tIns="0" lIns="0" bIns="0" rIns="0">
            <a:spAutoFit/>
          </a:bodyPr>
          <a:lstStyle/>
          <a:p>
            <a:pPr algn="ctr">
              <a:lnSpc>
                <a:spcPts val="3000"/>
              </a:lnSpc>
              <a:spcBef>
                <a:spcPct val="0"/>
              </a:spcBef>
            </a:pPr>
            <a:r>
              <a:rPr lang="en-US" b="true" sz="2000" strike="noStrike" u="none">
                <a:solidFill>
                  <a:srgbClr val="01254E"/>
                </a:solidFill>
                <a:latin typeface="Open Sans Bold"/>
                <a:ea typeface="Open Sans Bold"/>
                <a:cs typeface="Open Sans Bold"/>
                <a:sym typeface="Open Sans Bold"/>
              </a:rPr>
              <a:t>Proiecte de </a:t>
            </a:r>
          </a:p>
          <a:p>
            <a:pPr algn="ctr" marL="0" indent="0" lvl="1">
              <a:lnSpc>
                <a:spcPts val="3000"/>
              </a:lnSpc>
              <a:spcBef>
                <a:spcPct val="0"/>
              </a:spcBef>
            </a:pPr>
            <a:r>
              <a:rPr lang="en-US" b="true" sz="2000" strike="noStrike" u="none">
                <a:solidFill>
                  <a:srgbClr val="01254E"/>
                </a:solidFill>
                <a:latin typeface="Open Sans Bold"/>
                <a:ea typeface="Open Sans Bold"/>
                <a:cs typeface="Open Sans Bold"/>
                <a:sym typeface="Open Sans Bold"/>
              </a:rPr>
              <a:t>Service-Learning</a:t>
            </a:r>
          </a:p>
        </p:txBody>
      </p:sp>
      <p:sp>
        <p:nvSpPr>
          <p:cNvPr name="TextBox 20" id="20"/>
          <p:cNvSpPr txBox="true"/>
          <p:nvPr/>
        </p:nvSpPr>
        <p:spPr>
          <a:xfrm rot="0">
            <a:off x="13513336" y="5337540"/>
            <a:ext cx="2629186" cy="752475"/>
          </a:xfrm>
          <a:prstGeom prst="rect">
            <a:avLst/>
          </a:prstGeom>
        </p:spPr>
        <p:txBody>
          <a:bodyPr anchor="t" rtlCol="false" tIns="0" lIns="0" bIns="0" rIns="0">
            <a:spAutoFit/>
          </a:bodyPr>
          <a:lstStyle/>
          <a:p>
            <a:pPr algn="ctr" marL="0" indent="0" lvl="1">
              <a:lnSpc>
                <a:spcPts val="3000"/>
              </a:lnSpc>
              <a:spcBef>
                <a:spcPct val="0"/>
              </a:spcBef>
            </a:pPr>
            <a:r>
              <a:rPr lang="en-US" b="true" sz="2000" strike="noStrike" u="none">
                <a:solidFill>
                  <a:srgbClr val="01254E"/>
                </a:solidFill>
                <a:latin typeface="Open Sans Bold"/>
                <a:ea typeface="Open Sans Bold"/>
                <a:cs typeface="Open Sans Bold"/>
                <a:sym typeface="Open Sans Bold"/>
              </a:rPr>
              <a:t>Colaborarea și</a:t>
            </a:r>
          </a:p>
          <a:p>
            <a:pPr algn="ctr" marL="0" indent="0" lvl="1">
              <a:lnSpc>
                <a:spcPts val="3000"/>
              </a:lnSpc>
              <a:spcBef>
                <a:spcPct val="0"/>
              </a:spcBef>
            </a:pPr>
            <a:r>
              <a:rPr lang="en-US" b="true" sz="2000" strike="noStrike" u="none">
                <a:solidFill>
                  <a:srgbClr val="01254E"/>
                </a:solidFill>
                <a:latin typeface="Open Sans Bold"/>
                <a:ea typeface="Open Sans Bold"/>
                <a:cs typeface="Open Sans Bold"/>
                <a:sym typeface="Open Sans Bold"/>
              </a:rPr>
              <a:t>cooperarea</a:t>
            </a:r>
          </a:p>
        </p:txBody>
      </p:sp>
      <p:grpSp>
        <p:nvGrpSpPr>
          <p:cNvPr name="Group 21" id="21"/>
          <p:cNvGrpSpPr/>
          <p:nvPr/>
        </p:nvGrpSpPr>
        <p:grpSpPr>
          <a:xfrm rot="0">
            <a:off x="5181008" y="8897773"/>
            <a:ext cx="7925984" cy="721055"/>
            <a:chOff x="0" y="0"/>
            <a:chExt cx="10567978" cy="961406"/>
          </a:xfrm>
        </p:grpSpPr>
        <p:sp>
          <p:nvSpPr>
            <p:cNvPr name="Freeform 22" id="22"/>
            <p:cNvSpPr/>
            <p:nvPr/>
          </p:nvSpPr>
          <p:spPr>
            <a:xfrm flipH="false" flipV="false" rot="0">
              <a:off x="0" y="0"/>
              <a:ext cx="3738802" cy="961406"/>
            </a:xfrm>
            <a:custGeom>
              <a:avLst/>
              <a:gdLst/>
              <a:ahLst/>
              <a:cxnLst/>
              <a:rect r="r" b="b" t="t" l="l"/>
              <a:pathLst>
                <a:path h="961406" w="3738802">
                  <a:moveTo>
                    <a:pt x="0" y="0"/>
                  </a:moveTo>
                  <a:lnTo>
                    <a:pt x="3738802" y="0"/>
                  </a:lnTo>
                  <a:lnTo>
                    <a:pt x="3738802" y="961406"/>
                  </a:lnTo>
                  <a:lnTo>
                    <a:pt x="0" y="961406"/>
                  </a:lnTo>
                  <a:lnTo>
                    <a:pt x="0" y="0"/>
                  </a:lnTo>
                  <a:close/>
                </a:path>
              </a:pathLst>
            </a:custGeom>
            <a:blipFill>
              <a:blip r:embed="rId12"/>
              <a:stretch>
                <a:fillRect l="-18916" t="-213087" r="-17710" b="-218241"/>
              </a:stretch>
            </a:blipFill>
          </p:spPr>
        </p:sp>
        <p:sp>
          <p:nvSpPr>
            <p:cNvPr name="Freeform 23" id="23"/>
            <p:cNvSpPr/>
            <p:nvPr/>
          </p:nvSpPr>
          <p:spPr>
            <a:xfrm flipH="false" flipV="false" rot="0">
              <a:off x="8109303" y="109720"/>
              <a:ext cx="2458675" cy="741967"/>
            </a:xfrm>
            <a:custGeom>
              <a:avLst/>
              <a:gdLst/>
              <a:ahLst/>
              <a:cxnLst/>
              <a:rect r="r" b="b" t="t" l="l"/>
              <a:pathLst>
                <a:path h="741967" w="2458675">
                  <a:moveTo>
                    <a:pt x="0" y="0"/>
                  </a:moveTo>
                  <a:lnTo>
                    <a:pt x="2458675" y="0"/>
                  </a:lnTo>
                  <a:lnTo>
                    <a:pt x="2458675" y="741967"/>
                  </a:lnTo>
                  <a:lnTo>
                    <a:pt x="0" y="741967"/>
                  </a:lnTo>
                  <a:lnTo>
                    <a:pt x="0" y="0"/>
                  </a:lnTo>
                  <a:close/>
                </a:path>
              </a:pathLst>
            </a:custGeom>
            <a:blipFill>
              <a:blip r:embed="rId13"/>
              <a:stretch>
                <a:fillRect l="-17714" t="-172326" r="-16521" b="-172492"/>
              </a:stretch>
            </a:blipFill>
          </p:spPr>
        </p:sp>
      </p:grpSp>
      <p:sp>
        <p:nvSpPr>
          <p:cNvPr name="TextBox 24" id="24"/>
          <p:cNvSpPr txBox="true"/>
          <p:nvPr/>
        </p:nvSpPr>
        <p:spPr>
          <a:xfrm rot="0">
            <a:off x="2145478" y="6099540"/>
            <a:ext cx="3083336" cy="2276475"/>
          </a:xfrm>
          <a:prstGeom prst="rect">
            <a:avLst/>
          </a:prstGeom>
        </p:spPr>
        <p:txBody>
          <a:bodyPr anchor="t" rtlCol="false" tIns="0" lIns="0" bIns="0" rIns="0">
            <a:spAutoFit/>
          </a:bodyPr>
          <a:lstStyle/>
          <a:p>
            <a:pPr algn="ctr">
              <a:lnSpc>
                <a:spcPts val="3000"/>
              </a:lnSpc>
            </a:pPr>
            <a:r>
              <a:rPr lang="en-US" sz="2000">
                <a:solidFill>
                  <a:srgbClr val="FFFFFF"/>
                </a:solidFill>
                <a:latin typeface="Open Sans"/>
                <a:ea typeface="Open Sans"/>
                <a:cs typeface="Open Sans"/>
                <a:sym typeface="Open Sans"/>
              </a:rPr>
              <a:t>Ne întâlnim în fiecare săptămână, cu jocuri şi poveşti educative şi realizăm proiecte de serviciu în folosul comunităţii.</a:t>
            </a:r>
          </a:p>
        </p:txBody>
      </p:sp>
      <p:sp>
        <p:nvSpPr>
          <p:cNvPr name="TextBox 25" id="25"/>
          <p:cNvSpPr txBox="true"/>
          <p:nvPr/>
        </p:nvSpPr>
        <p:spPr>
          <a:xfrm rot="0">
            <a:off x="5823034" y="6164445"/>
            <a:ext cx="3083336" cy="1895475"/>
          </a:xfrm>
          <a:prstGeom prst="rect">
            <a:avLst/>
          </a:prstGeom>
        </p:spPr>
        <p:txBody>
          <a:bodyPr anchor="t" rtlCol="false" tIns="0" lIns="0" bIns="0" rIns="0">
            <a:spAutoFit/>
          </a:bodyPr>
          <a:lstStyle/>
          <a:p>
            <a:pPr algn="ctr" marL="0" indent="0" lvl="1">
              <a:lnSpc>
                <a:spcPts val="3000"/>
              </a:lnSpc>
              <a:spcBef>
                <a:spcPct val="0"/>
              </a:spcBef>
            </a:pPr>
            <a:r>
              <a:rPr lang="en-US" sz="2000" strike="noStrike" u="none">
                <a:solidFill>
                  <a:srgbClr val="FFFFFF"/>
                </a:solidFill>
                <a:latin typeface="Open Sans"/>
                <a:ea typeface="Open Sans"/>
                <a:cs typeface="Open Sans"/>
                <a:sym typeface="Open Sans"/>
              </a:rPr>
              <a:t>Trăim experienţe reale, cât mai autentice și puternice care ne</a:t>
            </a:r>
          </a:p>
          <a:p>
            <a:pPr algn="ctr" marL="0" indent="0" lvl="1">
              <a:lnSpc>
                <a:spcPts val="3000"/>
              </a:lnSpc>
              <a:spcBef>
                <a:spcPct val="0"/>
              </a:spcBef>
            </a:pPr>
            <a:r>
              <a:rPr lang="en-US" sz="2000" strike="noStrike" u="none">
                <a:solidFill>
                  <a:srgbClr val="FFFFFF"/>
                </a:solidFill>
                <a:latin typeface="Open Sans"/>
                <a:ea typeface="Open Sans"/>
                <a:cs typeface="Open Sans"/>
                <a:sym typeface="Open Sans"/>
              </a:rPr>
              <a:t>provoacă să avem momente aha-revelaţii.</a:t>
            </a:r>
          </a:p>
        </p:txBody>
      </p:sp>
      <p:sp>
        <p:nvSpPr>
          <p:cNvPr name="TextBox 26" id="26"/>
          <p:cNvSpPr txBox="true"/>
          <p:nvPr/>
        </p:nvSpPr>
        <p:spPr>
          <a:xfrm rot="0">
            <a:off x="9671609" y="6164445"/>
            <a:ext cx="3083336" cy="2276475"/>
          </a:xfrm>
          <a:prstGeom prst="rect">
            <a:avLst/>
          </a:prstGeom>
        </p:spPr>
        <p:txBody>
          <a:bodyPr anchor="t" rtlCol="false" tIns="0" lIns="0" bIns="0" rIns="0">
            <a:spAutoFit/>
          </a:bodyPr>
          <a:lstStyle/>
          <a:p>
            <a:pPr algn="ctr">
              <a:lnSpc>
                <a:spcPts val="3000"/>
              </a:lnSpc>
            </a:pPr>
            <a:r>
              <a:rPr lang="en-US" sz="2000">
                <a:solidFill>
                  <a:srgbClr val="FFFFFF"/>
                </a:solidFill>
                <a:latin typeface="Open Sans"/>
                <a:ea typeface="Open Sans"/>
                <a:cs typeface="Open Sans"/>
                <a:sym typeface="Open Sans"/>
              </a:rPr>
              <a:t>Prin proiectele de Service-Learning (serviciu în folosul comunității) învățăm și ne dezvoltăm în timp ce ajutăm comunitatea.</a:t>
            </a:r>
          </a:p>
        </p:txBody>
      </p:sp>
      <p:sp>
        <p:nvSpPr>
          <p:cNvPr name="TextBox 27" id="27"/>
          <p:cNvSpPr txBox="true"/>
          <p:nvPr/>
        </p:nvSpPr>
        <p:spPr>
          <a:xfrm rot="0">
            <a:off x="13286261" y="6099540"/>
            <a:ext cx="3083336" cy="1895475"/>
          </a:xfrm>
          <a:prstGeom prst="rect">
            <a:avLst/>
          </a:prstGeom>
        </p:spPr>
        <p:txBody>
          <a:bodyPr anchor="t" rtlCol="false" tIns="0" lIns="0" bIns="0" rIns="0">
            <a:spAutoFit/>
          </a:bodyPr>
          <a:lstStyle/>
          <a:p>
            <a:pPr algn="ctr">
              <a:lnSpc>
                <a:spcPts val="3000"/>
              </a:lnSpc>
            </a:pPr>
            <a:r>
              <a:rPr lang="en-US" sz="2000">
                <a:solidFill>
                  <a:srgbClr val="FFFFFF"/>
                </a:solidFill>
                <a:latin typeface="Open Sans"/>
                <a:ea typeface="Open Sans"/>
                <a:cs typeface="Open Sans"/>
                <a:sym typeface="Open Sans"/>
              </a:rPr>
              <a:t>Lucrăm împreună, ne distrăm, participăm la</a:t>
            </a:r>
          </a:p>
          <a:p>
            <a:pPr algn="ctr" marL="0" indent="0" lvl="1">
              <a:lnSpc>
                <a:spcPts val="3000"/>
              </a:lnSpc>
              <a:spcBef>
                <a:spcPct val="0"/>
              </a:spcBef>
            </a:pPr>
            <a:r>
              <a:rPr lang="en-US" sz="2000">
                <a:solidFill>
                  <a:srgbClr val="FFFFFF"/>
                </a:solidFill>
                <a:latin typeface="Open Sans"/>
                <a:ea typeface="Open Sans"/>
                <a:cs typeface="Open Sans"/>
                <a:sym typeface="Open Sans"/>
              </a:rPr>
              <a:t>luarea deciziilor și stabilirea scopurilor comune.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A69C"/>
        </a:solidFill>
      </p:bgPr>
    </p:bg>
    <p:spTree>
      <p:nvGrpSpPr>
        <p:cNvPr id="1" name=""/>
        <p:cNvGrpSpPr/>
        <p:nvPr/>
      </p:nvGrpSpPr>
      <p:grpSpPr>
        <a:xfrm>
          <a:off x="0" y="0"/>
          <a:ext cx="0" cy="0"/>
          <a:chOff x="0" y="0"/>
          <a:chExt cx="0" cy="0"/>
        </a:xfrm>
      </p:grpSpPr>
      <p:grpSp>
        <p:nvGrpSpPr>
          <p:cNvPr name="Group 2" id="2"/>
          <p:cNvGrpSpPr/>
          <p:nvPr/>
        </p:nvGrpSpPr>
        <p:grpSpPr>
          <a:xfrm rot="0">
            <a:off x="4994159" y="0"/>
            <a:ext cx="14567202" cy="10678113"/>
            <a:chOff x="0" y="0"/>
            <a:chExt cx="3836629" cy="2812343"/>
          </a:xfrm>
        </p:grpSpPr>
        <p:sp>
          <p:nvSpPr>
            <p:cNvPr name="Freeform 3" id="3"/>
            <p:cNvSpPr/>
            <p:nvPr/>
          </p:nvSpPr>
          <p:spPr>
            <a:xfrm flipH="false" flipV="false" rot="0">
              <a:off x="0" y="0"/>
              <a:ext cx="3836629" cy="2812343"/>
            </a:xfrm>
            <a:custGeom>
              <a:avLst/>
              <a:gdLst/>
              <a:ahLst/>
              <a:cxnLst/>
              <a:rect r="r" b="b" t="t" l="l"/>
              <a:pathLst>
                <a:path h="2812343" w="3836629">
                  <a:moveTo>
                    <a:pt x="0" y="0"/>
                  </a:moveTo>
                  <a:lnTo>
                    <a:pt x="3836629" y="0"/>
                  </a:lnTo>
                  <a:lnTo>
                    <a:pt x="3836629" y="2812343"/>
                  </a:lnTo>
                  <a:lnTo>
                    <a:pt x="0" y="2812343"/>
                  </a:lnTo>
                  <a:close/>
                </a:path>
              </a:pathLst>
            </a:custGeom>
            <a:solidFill>
              <a:srgbClr val="FFFFFF"/>
            </a:solidFill>
          </p:spPr>
        </p:sp>
        <p:sp>
          <p:nvSpPr>
            <p:cNvPr name="TextBox 4" id="4"/>
            <p:cNvSpPr txBox="true"/>
            <p:nvPr/>
          </p:nvSpPr>
          <p:spPr>
            <a:xfrm>
              <a:off x="0" y="-38100"/>
              <a:ext cx="3836629" cy="28504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08346" y="8444767"/>
            <a:ext cx="5506634" cy="282215"/>
          </a:xfrm>
          <a:custGeom>
            <a:avLst/>
            <a:gdLst/>
            <a:ahLst/>
            <a:cxnLst/>
            <a:rect r="r" b="b" t="t" l="l"/>
            <a:pathLst>
              <a:path h="282215" w="5506634">
                <a:moveTo>
                  <a:pt x="0" y="0"/>
                </a:moveTo>
                <a:lnTo>
                  <a:pt x="5506634" y="0"/>
                </a:lnTo>
                <a:lnTo>
                  <a:pt x="5506634" y="282215"/>
                </a:lnTo>
                <a:lnTo>
                  <a:pt x="0" y="2822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28700" y="1900121"/>
            <a:ext cx="5486280" cy="6544646"/>
            <a:chOff x="0" y="0"/>
            <a:chExt cx="7315040" cy="8726195"/>
          </a:xfrm>
        </p:grpSpPr>
        <p:pic>
          <p:nvPicPr>
            <p:cNvPr name="Picture 7" id="7"/>
            <p:cNvPicPr>
              <a:picLocks noChangeAspect="true"/>
            </p:cNvPicPr>
            <p:nvPr/>
          </p:nvPicPr>
          <p:blipFill>
            <a:blip r:embed="rId4"/>
            <a:srcRect l="18502" t="0" r="18502" b="0"/>
            <a:stretch>
              <a:fillRect/>
            </a:stretch>
          </p:blipFill>
          <p:spPr>
            <a:xfrm flipH="false" flipV="false">
              <a:off x="0" y="0"/>
              <a:ext cx="7315040" cy="8726195"/>
            </a:xfrm>
            <a:prstGeom prst="rect">
              <a:avLst/>
            </a:prstGeom>
          </p:spPr>
        </p:pic>
      </p:grpSp>
      <p:grpSp>
        <p:nvGrpSpPr>
          <p:cNvPr name="Group 8" id="8"/>
          <p:cNvGrpSpPr/>
          <p:nvPr/>
        </p:nvGrpSpPr>
        <p:grpSpPr>
          <a:xfrm rot="0">
            <a:off x="17729696" y="-921321"/>
            <a:ext cx="4333368" cy="11991224"/>
            <a:chOff x="0" y="0"/>
            <a:chExt cx="1141299" cy="3158183"/>
          </a:xfrm>
        </p:grpSpPr>
        <p:sp>
          <p:nvSpPr>
            <p:cNvPr name="Freeform 9" id="9"/>
            <p:cNvSpPr/>
            <p:nvPr/>
          </p:nvSpPr>
          <p:spPr>
            <a:xfrm flipH="false" flipV="false" rot="0">
              <a:off x="0" y="0"/>
              <a:ext cx="1141299" cy="3158183"/>
            </a:xfrm>
            <a:custGeom>
              <a:avLst/>
              <a:gdLst/>
              <a:ahLst/>
              <a:cxnLst/>
              <a:rect r="r" b="b" t="t" l="l"/>
              <a:pathLst>
                <a:path h="3158183" w="1141299">
                  <a:moveTo>
                    <a:pt x="0" y="0"/>
                  </a:moveTo>
                  <a:lnTo>
                    <a:pt x="1141299" y="0"/>
                  </a:lnTo>
                  <a:lnTo>
                    <a:pt x="1141299" y="3158183"/>
                  </a:lnTo>
                  <a:lnTo>
                    <a:pt x="0" y="3158183"/>
                  </a:lnTo>
                  <a:close/>
                </a:path>
              </a:pathLst>
            </a:custGeom>
            <a:solidFill>
              <a:srgbClr val="F05B40"/>
            </a:solidFill>
          </p:spPr>
        </p:sp>
        <p:sp>
          <p:nvSpPr>
            <p:cNvPr name="TextBox 10" id="10"/>
            <p:cNvSpPr txBox="true"/>
            <p:nvPr/>
          </p:nvSpPr>
          <p:spPr>
            <a:xfrm>
              <a:off x="0" y="-38100"/>
              <a:ext cx="1141299" cy="319628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181008" y="8897773"/>
            <a:ext cx="7925984" cy="721055"/>
            <a:chOff x="0" y="0"/>
            <a:chExt cx="10567978" cy="961406"/>
          </a:xfrm>
        </p:grpSpPr>
        <p:sp>
          <p:nvSpPr>
            <p:cNvPr name="Freeform 12" id="12"/>
            <p:cNvSpPr/>
            <p:nvPr/>
          </p:nvSpPr>
          <p:spPr>
            <a:xfrm flipH="false" flipV="false" rot="0">
              <a:off x="0" y="0"/>
              <a:ext cx="3738802" cy="961406"/>
            </a:xfrm>
            <a:custGeom>
              <a:avLst/>
              <a:gdLst/>
              <a:ahLst/>
              <a:cxnLst/>
              <a:rect r="r" b="b" t="t" l="l"/>
              <a:pathLst>
                <a:path h="961406" w="3738802">
                  <a:moveTo>
                    <a:pt x="0" y="0"/>
                  </a:moveTo>
                  <a:lnTo>
                    <a:pt x="3738802" y="0"/>
                  </a:lnTo>
                  <a:lnTo>
                    <a:pt x="3738802" y="961406"/>
                  </a:lnTo>
                  <a:lnTo>
                    <a:pt x="0" y="961406"/>
                  </a:lnTo>
                  <a:lnTo>
                    <a:pt x="0" y="0"/>
                  </a:lnTo>
                  <a:close/>
                </a:path>
              </a:pathLst>
            </a:custGeom>
            <a:blipFill>
              <a:blip r:embed="rId5"/>
              <a:stretch>
                <a:fillRect l="-18916" t="-213087" r="-17710" b="-218241"/>
              </a:stretch>
            </a:blipFill>
          </p:spPr>
        </p:sp>
        <p:sp>
          <p:nvSpPr>
            <p:cNvPr name="Freeform 13" id="13"/>
            <p:cNvSpPr/>
            <p:nvPr/>
          </p:nvSpPr>
          <p:spPr>
            <a:xfrm flipH="false" flipV="false" rot="0">
              <a:off x="8109303" y="109720"/>
              <a:ext cx="2458675" cy="741967"/>
            </a:xfrm>
            <a:custGeom>
              <a:avLst/>
              <a:gdLst/>
              <a:ahLst/>
              <a:cxnLst/>
              <a:rect r="r" b="b" t="t" l="l"/>
              <a:pathLst>
                <a:path h="741967" w="2458675">
                  <a:moveTo>
                    <a:pt x="0" y="0"/>
                  </a:moveTo>
                  <a:lnTo>
                    <a:pt x="2458675" y="0"/>
                  </a:lnTo>
                  <a:lnTo>
                    <a:pt x="2458675" y="741967"/>
                  </a:lnTo>
                  <a:lnTo>
                    <a:pt x="0" y="741967"/>
                  </a:lnTo>
                  <a:lnTo>
                    <a:pt x="0" y="0"/>
                  </a:lnTo>
                  <a:close/>
                </a:path>
              </a:pathLst>
            </a:custGeom>
            <a:blipFill>
              <a:blip r:embed="rId6"/>
              <a:stretch>
                <a:fillRect l="-17714" t="-172326" r="-16521" b="-172492"/>
              </a:stretch>
            </a:blipFill>
          </p:spPr>
        </p:sp>
      </p:grpSp>
      <p:sp>
        <p:nvSpPr>
          <p:cNvPr name="TextBox 14" id="14"/>
          <p:cNvSpPr txBox="true"/>
          <p:nvPr/>
        </p:nvSpPr>
        <p:spPr>
          <a:xfrm rot="0">
            <a:off x="7063299" y="3776583"/>
            <a:ext cx="10196001" cy="3835400"/>
          </a:xfrm>
          <a:prstGeom prst="rect">
            <a:avLst/>
          </a:prstGeom>
        </p:spPr>
        <p:txBody>
          <a:bodyPr anchor="t" rtlCol="false" tIns="0" lIns="0" bIns="0" rIns="0">
            <a:spAutoFit/>
          </a:bodyPr>
          <a:lstStyle/>
          <a:p>
            <a:pPr algn="just" marL="431801" indent="-215900" lvl="1">
              <a:lnSpc>
                <a:spcPts val="3400"/>
              </a:lnSpc>
              <a:buFont typeface="Arial"/>
              <a:buChar char="•"/>
            </a:pPr>
            <a:r>
              <a:rPr lang="en-US" sz="2000">
                <a:solidFill>
                  <a:srgbClr val="00A69C"/>
                </a:solidFill>
                <a:latin typeface="Open Sans"/>
                <a:ea typeface="Open Sans"/>
                <a:cs typeface="Open Sans"/>
                <a:sym typeface="Open Sans"/>
              </a:rPr>
              <a:t>Dezvoltare personală - ai oportunitatea de a descoperi ce îți place să faci, ai acces la evenimente și oportunități pentru tineri;</a:t>
            </a:r>
          </a:p>
          <a:p>
            <a:pPr algn="just" marL="431801" indent="-215900" lvl="1">
              <a:lnSpc>
                <a:spcPts val="3400"/>
              </a:lnSpc>
              <a:buFont typeface="Arial"/>
              <a:buChar char="•"/>
            </a:pPr>
            <a:r>
              <a:rPr lang="en-US" sz="2000">
                <a:solidFill>
                  <a:srgbClr val="00A69C"/>
                </a:solidFill>
                <a:latin typeface="Open Sans"/>
                <a:ea typeface="Open Sans"/>
                <a:cs typeface="Open Sans"/>
                <a:sym typeface="Open Sans"/>
              </a:rPr>
              <a:t>Poți deveni membru IMPACT Youth Leaders Ambassadors (IYLA) și să-ți reprezinți colegii la nivel național, ba chiar și internațional;</a:t>
            </a:r>
          </a:p>
          <a:p>
            <a:pPr algn="just" marL="431801" indent="-215900" lvl="1">
              <a:lnSpc>
                <a:spcPts val="3400"/>
              </a:lnSpc>
              <a:buFont typeface="Arial"/>
              <a:buChar char="•"/>
            </a:pPr>
            <a:r>
              <a:rPr lang="en-US" sz="2000">
                <a:solidFill>
                  <a:srgbClr val="00A69C"/>
                </a:solidFill>
                <a:latin typeface="Open Sans"/>
                <a:ea typeface="Open Sans"/>
                <a:cs typeface="Open Sans"/>
                <a:sym typeface="Open Sans"/>
              </a:rPr>
              <a:t>Recunoașterea activității de voluntariat;</a:t>
            </a:r>
          </a:p>
          <a:p>
            <a:pPr algn="just" marL="431801" indent="-215900" lvl="1">
              <a:lnSpc>
                <a:spcPts val="3400"/>
              </a:lnSpc>
              <a:buFont typeface="Arial"/>
              <a:buChar char="•"/>
            </a:pPr>
            <a:r>
              <a:rPr lang="en-US" sz="2000">
                <a:solidFill>
                  <a:srgbClr val="00A69C"/>
                </a:solidFill>
                <a:latin typeface="Open Sans"/>
                <a:ea typeface="Open Sans"/>
                <a:cs typeface="Open Sans"/>
                <a:sym typeface="Open Sans"/>
              </a:rPr>
              <a:t>Poți aplica pentru a merge ca intern în Tabăra VIAȚA;</a:t>
            </a:r>
          </a:p>
          <a:p>
            <a:pPr algn="just" marL="431801" indent="-215900" lvl="1">
              <a:lnSpc>
                <a:spcPts val="3400"/>
              </a:lnSpc>
              <a:buFont typeface="Arial"/>
              <a:buChar char="•"/>
            </a:pPr>
            <a:r>
              <a:rPr lang="en-US" sz="2000">
                <a:solidFill>
                  <a:srgbClr val="00A69C"/>
                </a:solidFill>
                <a:latin typeface="Open Sans"/>
                <a:ea typeface="Open Sans"/>
                <a:cs typeface="Open Sans"/>
                <a:sym typeface="Open Sans"/>
              </a:rPr>
              <a:t>Faci partea dintr-o mișcare internațională de voluntariat, recunoscută atât în granițele țării, cât și în afara acestora;</a:t>
            </a:r>
          </a:p>
          <a:p>
            <a:pPr algn="just" marL="431801" indent="-215900" lvl="1">
              <a:lnSpc>
                <a:spcPts val="3400"/>
              </a:lnSpc>
              <a:buFont typeface="Arial"/>
              <a:buChar char="•"/>
            </a:pPr>
            <a:r>
              <a:rPr lang="en-US" sz="2000">
                <a:solidFill>
                  <a:srgbClr val="00A69C"/>
                </a:solidFill>
                <a:latin typeface="Open Sans"/>
                <a:ea typeface="Open Sans"/>
                <a:cs typeface="Open Sans"/>
                <a:sym typeface="Open Sans"/>
              </a:rPr>
              <a:t>Și multe altele!</a:t>
            </a:r>
          </a:p>
        </p:txBody>
      </p:sp>
      <p:sp>
        <p:nvSpPr>
          <p:cNvPr name="TextBox 15" id="15"/>
          <p:cNvSpPr txBox="true"/>
          <p:nvPr/>
        </p:nvSpPr>
        <p:spPr>
          <a:xfrm rot="0">
            <a:off x="7063299" y="2093992"/>
            <a:ext cx="10196001" cy="1295400"/>
          </a:xfrm>
          <a:prstGeom prst="rect">
            <a:avLst/>
          </a:prstGeom>
        </p:spPr>
        <p:txBody>
          <a:bodyPr anchor="t" rtlCol="false" tIns="0" lIns="0" bIns="0" rIns="0">
            <a:spAutoFit/>
          </a:bodyPr>
          <a:lstStyle/>
          <a:p>
            <a:pPr algn="l">
              <a:lnSpc>
                <a:spcPts val="10500"/>
              </a:lnSpc>
            </a:pPr>
            <a:r>
              <a:rPr lang="en-US" sz="7500" b="true">
                <a:solidFill>
                  <a:srgbClr val="00A69C"/>
                </a:solidFill>
                <a:latin typeface="Open Sans Bold"/>
                <a:ea typeface="Open Sans Bold"/>
                <a:cs typeface="Open Sans Bold"/>
                <a:sym typeface="Open Sans Bold"/>
              </a:rPr>
              <a:t>Beneficii de IMPACT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64409" y="7485903"/>
            <a:ext cx="20412037" cy="1093484"/>
            <a:chOff x="0" y="0"/>
            <a:chExt cx="5376010" cy="287996"/>
          </a:xfrm>
        </p:grpSpPr>
        <p:sp>
          <p:nvSpPr>
            <p:cNvPr name="Freeform 3" id="3"/>
            <p:cNvSpPr/>
            <p:nvPr/>
          </p:nvSpPr>
          <p:spPr>
            <a:xfrm flipH="false" flipV="false" rot="0">
              <a:off x="0" y="0"/>
              <a:ext cx="5376010" cy="287996"/>
            </a:xfrm>
            <a:custGeom>
              <a:avLst/>
              <a:gdLst/>
              <a:ahLst/>
              <a:cxnLst/>
              <a:rect r="r" b="b" t="t" l="l"/>
              <a:pathLst>
                <a:path h="287996" w="5376010">
                  <a:moveTo>
                    <a:pt x="0" y="0"/>
                  </a:moveTo>
                  <a:lnTo>
                    <a:pt x="5376010" y="0"/>
                  </a:lnTo>
                  <a:lnTo>
                    <a:pt x="5376010" y="287996"/>
                  </a:lnTo>
                  <a:lnTo>
                    <a:pt x="0" y="287996"/>
                  </a:lnTo>
                  <a:close/>
                </a:path>
              </a:pathLst>
            </a:custGeom>
            <a:solidFill>
              <a:srgbClr val="F05B40"/>
            </a:solidFill>
          </p:spPr>
        </p:sp>
        <p:sp>
          <p:nvSpPr>
            <p:cNvPr name="TextBox 4" id="4"/>
            <p:cNvSpPr txBox="true"/>
            <p:nvPr/>
          </p:nvSpPr>
          <p:spPr>
            <a:xfrm>
              <a:off x="0" y="-38100"/>
              <a:ext cx="5376010" cy="32609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01936" y="3557527"/>
            <a:ext cx="19545300" cy="4456198"/>
            <a:chOff x="0" y="0"/>
            <a:chExt cx="5147733" cy="1173649"/>
          </a:xfrm>
        </p:grpSpPr>
        <p:sp>
          <p:nvSpPr>
            <p:cNvPr name="Freeform 6" id="6"/>
            <p:cNvSpPr/>
            <p:nvPr/>
          </p:nvSpPr>
          <p:spPr>
            <a:xfrm flipH="false" flipV="false" rot="0">
              <a:off x="0" y="0"/>
              <a:ext cx="5147733" cy="1173649"/>
            </a:xfrm>
            <a:custGeom>
              <a:avLst/>
              <a:gdLst/>
              <a:ahLst/>
              <a:cxnLst/>
              <a:rect r="r" b="b" t="t" l="l"/>
              <a:pathLst>
                <a:path h="1173649" w="5147733">
                  <a:moveTo>
                    <a:pt x="0" y="0"/>
                  </a:moveTo>
                  <a:lnTo>
                    <a:pt x="5147733" y="0"/>
                  </a:lnTo>
                  <a:lnTo>
                    <a:pt x="5147733" y="1173649"/>
                  </a:lnTo>
                  <a:lnTo>
                    <a:pt x="0" y="1173649"/>
                  </a:lnTo>
                  <a:close/>
                </a:path>
              </a:pathLst>
            </a:custGeom>
            <a:solidFill>
              <a:srgbClr val="00A69C"/>
            </a:solidFill>
          </p:spPr>
        </p:sp>
        <p:sp>
          <p:nvSpPr>
            <p:cNvPr name="TextBox 7" id="7"/>
            <p:cNvSpPr txBox="true"/>
            <p:nvPr/>
          </p:nvSpPr>
          <p:spPr>
            <a:xfrm>
              <a:off x="0" y="-38100"/>
              <a:ext cx="5147733" cy="121174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2549987" y="8084236"/>
            <a:ext cx="4709313" cy="241352"/>
          </a:xfrm>
          <a:custGeom>
            <a:avLst/>
            <a:gdLst/>
            <a:ahLst/>
            <a:cxnLst/>
            <a:rect r="r" b="b" t="t" l="l"/>
            <a:pathLst>
              <a:path h="241352" w="4709313">
                <a:moveTo>
                  <a:pt x="0" y="0"/>
                </a:moveTo>
                <a:lnTo>
                  <a:pt x="4709313" y="0"/>
                </a:lnTo>
                <a:lnTo>
                  <a:pt x="4709313" y="241352"/>
                </a:lnTo>
                <a:lnTo>
                  <a:pt x="0" y="2413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2567394" y="2487207"/>
            <a:ext cx="4691906" cy="5597029"/>
            <a:chOff x="0" y="0"/>
            <a:chExt cx="6255875" cy="7462705"/>
          </a:xfrm>
        </p:grpSpPr>
        <p:pic>
          <p:nvPicPr>
            <p:cNvPr name="Picture 10" id="10"/>
            <p:cNvPicPr>
              <a:picLocks noChangeAspect="true"/>
            </p:cNvPicPr>
            <p:nvPr/>
          </p:nvPicPr>
          <p:blipFill>
            <a:blip r:embed="rId4"/>
            <a:srcRect l="18564" t="0" r="18564" b="0"/>
            <a:stretch>
              <a:fillRect/>
            </a:stretch>
          </p:blipFill>
          <p:spPr>
            <a:xfrm flipH="false" flipV="false">
              <a:off x="0" y="0"/>
              <a:ext cx="6255875" cy="7462705"/>
            </a:xfrm>
            <a:prstGeom prst="rect">
              <a:avLst/>
            </a:prstGeom>
          </p:spPr>
        </p:pic>
      </p:grpSp>
      <p:grpSp>
        <p:nvGrpSpPr>
          <p:cNvPr name="Group 11" id="11"/>
          <p:cNvGrpSpPr/>
          <p:nvPr/>
        </p:nvGrpSpPr>
        <p:grpSpPr>
          <a:xfrm rot="0">
            <a:off x="5181008" y="8897773"/>
            <a:ext cx="7925984" cy="721055"/>
            <a:chOff x="0" y="0"/>
            <a:chExt cx="10567978" cy="961406"/>
          </a:xfrm>
        </p:grpSpPr>
        <p:sp>
          <p:nvSpPr>
            <p:cNvPr name="Freeform 12" id="12"/>
            <p:cNvSpPr/>
            <p:nvPr/>
          </p:nvSpPr>
          <p:spPr>
            <a:xfrm flipH="false" flipV="false" rot="0">
              <a:off x="0" y="0"/>
              <a:ext cx="3738802" cy="961406"/>
            </a:xfrm>
            <a:custGeom>
              <a:avLst/>
              <a:gdLst/>
              <a:ahLst/>
              <a:cxnLst/>
              <a:rect r="r" b="b" t="t" l="l"/>
              <a:pathLst>
                <a:path h="961406" w="3738802">
                  <a:moveTo>
                    <a:pt x="0" y="0"/>
                  </a:moveTo>
                  <a:lnTo>
                    <a:pt x="3738802" y="0"/>
                  </a:lnTo>
                  <a:lnTo>
                    <a:pt x="3738802" y="961406"/>
                  </a:lnTo>
                  <a:lnTo>
                    <a:pt x="0" y="961406"/>
                  </a:lnTo>
                  <a:lnTo>
                    <a:pt x="0" y="0"/>
                  </a:lnTo>
                  <a:close/>
                </a:path>
              </a:pathLst>
            </a:custGeom>
            <a:blipFill>
              <a:blip r:embed="rId5"/>
              <a:stretch>
                <a:fillRect l="-18916" t="-213087" r="-17710" b="-218241"/>
              </a:stretch>
            </a:blipFill>
          </p:spPr>
        </p:sp>
        <p:sp>
          <p:nvSpPr>
            <p:cNvPr name="Freeform 13" id="13"/>
            <p:cNvSpPr/>
            <p:nvPr/>
          </p:nvSpPr>
          <p:spPr>
            <a:xfrm flipH="false" flipV="false" rot="0">
              <a:off x="8109303" y="109720"/>
              <a:ext cx="2458675" cy="741967"/>
            </a:xfrm>
            <a:custGeom>
              <a:avLst/>
              <a:gdLst/>
              <a:ahLst/>
              <a:cxnLst/>
              <a:rect r="r" b="b" t="t" l="l"/>
              <a:pathLst>
                <a:path h="741967" w="2458675">
                  <a:moveTo>
                    <a:pt x="0" y="0"/>
                  </a:moveTo>
                  <a:lnTo>
                    <a:pt x="2458675" y="0"/>
                  </a:lnTo>
                  <a:lnTo>
                    <a:pt x="2458675" y="741967"/>
                  </a:lnTo>
                  <a:lnTo>
                    <a:pt x="0" y="741967"/>
                  </a:lnTo>
                  <a:lnTo>
                    <a:pt x="0" y="0"/>
                  </a:lnTo>
                  <a:close/>
                </a:path>
              </a:pathLst>
            </a:custGeom>
            <a:blipFill>
              <a:blip r:embed="rId6"/>
              <a:stretch>
                <a:fillRect l="-17714" t="-172326" r="-16521" b="-172492"/>
              </a:stretch>
            </a:blipFill>
          </p:spPr>
        </p:sp>
      </p:grpSp>
      <p:sp>
        <p:nvSpPr>
          <p:cNvPr name="TextBox 14" id="14"/>
          <p:cNvSpPr txBox="true"/>
          <p:nvPr/>
        </p:nvSpPr>
        <p:spPr>
          <a:xfrm rot="0">
            <a:off x="1008346" y="4458476"/>
            <a:ext cx="10070235" cy="2549525"/>
          </a:xfrm>
          <a:prstGeom prst="rect">
            <a:avLst/>
          </a:prstGeom>
        </p:spPr>
        <p:txBody>
          <a:bodyPr anchor="t" rtlCol="false" tIns="0" lIns="0" bIns="0" rIns="0">
            <a:spAutoFit/>
          </a:bodyPr>
          <a:lstStyle/>
          <a:p>
            <a:pPr algn="just" marL="431801" indent="-215900" lvl="1">
              <a:lnSpc>
                <a:spcPts val="3400"/>
              </a:lnSpc>
              <a:buFont typeface="Arial"/>
              <a:buChar char="•"/>
            </a:pPr>
            <a:r>
              <a:rPr lang="en-US" b="true" sz="2000">
                <a:solidFill>
                  <a:srgbClr val="FFFFFF"/>
                </a:solidFill>
                <a:latin typeface="Open Sans Bold"/>
                <a:ea typeface="Open Sans Bold"/>
                <a:cs typeface="Open Sans Bold"/>
                <a:sym typeface="Open Sans Bold"/>
              </a:rPr>
              <a:t>peste</a:t>
            </a:r>
            <a:r>
              <a:rPr lang="en-US" sz="2000">
                <a:solidFill>
                  <a:srgbClr val="01254E"/>
                </a:solidFill>
                <a:latin typeface="Open Sans"/>
                <a:ea typeface="Open Sans"/>
                <a:cs typeface="Open Sans"/>
                <a:sym typeface="Open Sans"/>
              </a:rPr>
              <a:t> </a:t>
            </a:r>
            <a:r>
              <a:rPr lang="en-US" b="true" sz="2000">
                <a:solidFill>
                  <a:srgbClr val="FFFFFF"/>
                </a:solidFill>
                <a:latin typeface="Open Sans Bold"/>
                <a:ea typeface="Open Sans Bold"/>
                <a:cs typeface="Open Sans Bold"/>
                <a:sym typeface="Open Sans Bold"/>
              </a:rPr>
              <a:t>3.500 de cluburi IMPACT, pe 5 continente</a:t>
            </a:r>
          </a:p>
          <a:p>
            <a:pPr algn="just" marL="431801" indent="-215900" lvl="1">
              <a:lnSpc>
                <a:spcPts val="3400"/>
              </a:lnSpc>
              <a:buFont typeface="Arial"/>
              <a:buChar char="•"/>
            </a:pPr>
            <a:r>
              <a:rPr lang="en-US" b="true" sz="2000">
                <a:solidFill>
                  <a:srgbClr val="FFFFFF"/>
                </a:solidFill>
                <a:latin typeface="Open Sans Bold"/>
                <a:ea typeface="Open Sans Bold"/>
                <a:cs typeface="Open Sans Bold"/>
                <a:sym typeface="Open Sans Bold"/>
              </a:rPr>
              <a:t>peste</a:t>
            </a:r>
            <a:r>
              <a:rPr lang="en-US" sz="2000">
                <a:solidFill>
                  <a:srgbClr val="01254E"/>
                </a:solidFill>
                <a:latin typeface="Open Sans"/>
                <a:ea typeface="Open Sans"/>
                <a:cs typeface="Open Sans"/>
                <a:sym typeface="Open Sans"/>
              </a:rPr>
              <a:t> </a:t>
            </a:r>
            <a:r>
              <a:rPr lang="en-US" b="true" sz="2000">
                <a:solidFill>
                  <a:srgbClr val="FFFFFF"/>
                </a:solidFill>
                <a:latin typeface="Open Sans Bold"/>
                <a:ea typeface="Open Sans Bold"/>
                <a:cs typeface="Open Sans Bold"/>
                <a:sym typeface="Open Sans Bold"/>
              </a:rPr>
              <a:t>6.000 de</a:t>
            </a:r>
            <a:r>
              <a:rPr lang="en-US" sz="2000">
                <a:solidFill>
                  <a:srgbClr val="01254E"/>
                </a:solidFill>
                <a:latin typeface="Open Sans"/>
                <a:ea typeface="Open Sans"/>
                <a:cs typeface="Open Sans"/>
                <a:sym typeface="Open Sans"/>
              </a:rPr>
              <a:t> </a:t>
            </a:r>
            <a:r>
              <a:rPr lang="en-US" b="true" sz="2000">
                <a:solidFill>
                  <a:srgbClr val="FFFFFF"/>
                </a:solidFill>
                <a:latin typeface="Open Sans Bold"/>
                <a:ea typeface="Open Sans Bold"/>
                <a:cs typeface="Open Sans Bold"/>
                <a:sym typeface="Open Sans Bold"/>
              </a:rPr>
              <a:t>lideri IMPACT </a:t>
            </a:r>
            <a:r>
              <a:rPr lang="en-US" sz="2000">
                <a:solidFill>
                  <a:srgbClr val="01254E"/>
                </a:solidFill>
                <a:latin typeface="Open Sans"/>
                <a:ea typeface="Open Sans"/>
                <a:cs typeface="Open Sans"/>
                <a:sym typeface="Open Sans"/>
              </a:rPr>
              <a:t>- profesori, bibliotecari, preoți formați și implicați</a:t>
            </a:r>
          </a:p>
          <a:p>
            <a:pPr algn="just" marL="431801" indent="-215900" lvl="1">
              <a:lnSpc>
                <a:spcPts val="3400"/>
              </a:lnSpc>
              <a:buFont typeface="Arial"/>
              <a:buChar char="•"/>
            </a:pPr>
            <a:r>
              <a:rPr lang="en-US" b="true" sz="2000">
                <a:solidFill>
                  <a:srgbClr val="FFFFFF"/>
                </a:solidFill>
                <a:latin typeface="Open Sans Bold"/>
                <a:ea typeface="Open Sans Bold"/>
                <a:cs typeface="Open Sans Bold"/>
                <a:sym typeface="Open Sans Bold"/>
              </a:rPr>
              <a:t>mai mult de 45.000 de</a:t>
            </a:r>
            <a:r>
              <a:rPr lang="en-US" b="true" sz="2000">
                <a:solidFill>
                  <a:srgbClr val="01254E"/>
                </a:solidFill>
                <a:latin typeface="Open Sans Bold"/>
                <a:ea typeface="Open Sans Bold"/>
                <a:cs typeface="Open Sans Bold"/>
                <a:sym typeface="Open Sans Bold"/>
              </a:rPr>
              <a:t> </a:t>
            </a:r>
            <a:r>
              <a:rPr lang="en-US" sz="2000">
                <a:solidFill>
                  <a:srgbClr val="01254E"/>
                </a:solidFill>
                <a:latin typeface="Open Sans"/>
                <a:ea typeface="Open Sans"/>
                <a:cs typeface="Open Sans"/>
                <a:sym typeface="Open Sans"/>
              </a:rPr>
              <a:t>elevi, gimnaziu și liceu - cel puțin doi ani</a:t>
            </a:r>
            <a:r>
              <a:rPr lang="en-US" b="true" sz="2000">
                <a:solidFill>
                  <a:srgbClr val="01254E"/>
                </a:solidFill>
                <a:latin typeface="Open Sans Bold"/>
                <a:ea typeface="Open Sans Bold"/>
                <a:cs typeface="Open Sans Bold"/>
                <a:sym typeface="Open Sans Bold"/>
              </a:rPr>
              <a:t> </a:t>
            </a:r>
            <a:r>
              <a:rPr lang="en-US" b="true" sz="2000">
                <a:solidFill>
                  <a:srgbClr val="FFFFFF"/>
                </a:solidFill>
                <a:latin typeface="Open Sans Bold"/>
                <a:ea typeface="Open Sans Bold"/>
                <a:cs typeface="Open Sans Bold"/>
                <a:sym typeface="Open Sans Bold"/>
              </a:rPr>
              <a:t>membri într-un club IMPACT</a:t>
            </a:r>
          </a:p>
          <a:p>
            <a:pPr algn="just" marL="431801" indent="-215900" lvl="1">
              <a:lnSpc>
                <a:spcPts val="3400"/>
              </a:lnSpc>
              <a:buFont typeface="Arial"/>
              <a:buChar char="•"/>
            </a:pPr>
            <a:r>
              <a:rPr lang="en-US" b="true" sz="2000">
                <a:solidFill>
                  <a:srgbClr val="FFFFFF"/>
                </a:solidFill>
                <a:latin typeface="Open Sans Bold"/>
                <a:ea typeface="Open Sans Bold"/>
                <a:cs typeface="Open Sans Bold"/>
                <a:sym typeface="Open Sans Bold"/>
              </a:rPr>
              <a:t>peste 3.000 de proiecte în folosul comunității</a:t>
            </a:r>
            <a:r>
              <a:rPr lang="en-US" sz="2000">
                <a:solidFill>
                  <a:srgbClr val="01254E"/>
                </a:solidFill>
                <a:latin typeface="Open Sans"/>
                <a:ea typeface="Open Sans"/>
                <a:cs typeface="Open Sans"/>
                <a:sym typeface="Open Sans"/>
              </a:rPr>
              <a:t> realizate de copiii și tinerii din IMPACT pe an</a:t>
            </a:r>
          </a:p>
        </p:txBody>
      </p:sp>
      <p:sp>
        <p:nvSpPr>
          <p:cNvPr name="TextBox 15" id="15"/>
          <p:cNvSpPr txBox="true"/>
          <p:nvPr/>
        </p:nvSpPr>
        <p:spPr>
          <a:xfrm rot="0">
            <a:off x="1028700" y="2120875"/>
            <a:ext cx="11521287" cy="1295400"/>
          </a:xfrm>
          <a:prstGeom prst="rect">
            <a:avLst/>
          </a:prstGeom>
        </p:spPr>
        <p:txBody>
          <a:bodyPr anchor="t" rtlCol="false" tIns="0" lIns="0" bIns="0" rIns="0">
            <a:spAutoFit/>
          </a:bodyPr>
          <a:lstStyle/>
          <a:p>
            <a:pPr algn="l">
              <a:lnSpc>
                <a:spcPts val="10500"/>
              </a:lnSpc>
            </a:pPr>
            <a:r>
              <a:rPr lang="en-US" sz="7500" b="true">
                <a:solidFill>
                  <a:srgbClr val="00A69C"/>
                </a:solidFill>
                <a:latin typeface="Open Sans Bold"/>
                <a:ea typeface="Open Sans Bold"/>
                <a:cs typeface="Open Sans Bold"/>
                <a:sym typeface="Open Sans Bold"/>
              </a:rPr>
              <a:t>22 de ani cu IMPACT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55370" y="3600450"/>
            <a:ext cx="21221700" cy="3086100"/>
            <a:chOff x="0" y="0"/>
            <a:chExt cx="5589254" cy="812800"/>
          </a:xfrm>
        </p:grpSpPr>
        <p:sp>
          <p:nvSpPr>
            <p:cNvPr name="Freeform 3" id="3"/>
            <p:cNvSpPr/>
            <p:nvPr/>
          </p:nvSpPr>
          <p:spPr>
            <a:xfrm flipH="false" flipV="false" rot="0">
              <a:off x="0" y="0"/>
              <a:ext cx="5589254" cy="812800"/>
            </a:xfrm>
            <a:custGeom>
              <a:avLst/>
              <a:gdLst/>
              <a:ahLst/>
              <a:cxnLst/>
              <a:rect r="r" b="b" t="t" l="l"/>
              <a:pathLst>
                <a:path h="812800" w="5589254">
                  <a:moveTo>
                    <a:pt x="0" y="0"/>
                  </a:moveTo>
                  <a:lnTo>
                    <a:pt x="5589254" y="0"/>
                  </a:lnTo>
                  <a:lnTo>
                    <a:pt x="5589254" y="812800"/>
                  </a:lnTo>
                  <a:lnTo>
                    <a:pt x="0" y="812800"/>
                  </a:lnTo>
                  <a:close/>
                </a:path>
              </a:pathLst>
            </a:custGeom>
            <a:solidFill>
              <a:srgbClr val="F05B40"/>
            </a:solidFill>
          </p:spPr>
        </p:sp>
        <p:sp>
          <p:nvSpPr>
            <p:cNvPr name="TextBox 4" id="4"/>
            <p:cNvSpPr txBox="true"/>
            <p:nvPr/>
          </p:nvSpPr>
          <p:spPr>
            <a:xfrm>
              <a:off x="0" y="-38100"/>
              <a:ext cx="5589254"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268666" y="1558401"/>
            <a:ext cx="12381159" cy="7284497"/>
          </a:xfrm>
          <a:custGeom>
            <a:avLst/>
            <a:gdLst/>
            <a:ahLst/>
            <a:cxnLst/>
            <a:rect r="r" b="b" t="t" l="l"/>
            <a:pathLst>
              <a:path h="7284497" w="12381159">
                <a:moveTo>
                  <a:pt x="0" y="0"/>
                </a:moveTo>
                <a:lnTo>
                  <a:pt x="12381159" y="0"/>
                </a:lnTo>
                <a:lnTo>
                  <a:pt x="12381159" y="7284498"/>
                </a:lnTo>
                <a:lnTo>
                  <a:pt x="0" y="7284498"/>
                </a:lnTo>
                <a:lnTo>
                  <a:pt x="0" y="0"/>
                </a:lnTo>
                <a:close/>
              </a:path>
            </a:pathLst>
          </a:custGeom>
          <a:blipFill>
            <a:blip r:embed="rId2"/>
            <a:stretch>
              <a:fillRect l="0" t="0" r="0" b="0"/>
            </a:stretch>
          </a:blipFill>
        </p:spPr>
      </p:sp>
      <p:grpSp>
        <p:nvGrpSpPr>
          <p:cNvPr name="Group 6" id="6"/>
          <p:cNvGrpSpPr/>
          <p:nvPr/>
        </p:nvGrpSpPr>
        <p:grpSpPr>
          <a:xfrm rot="0">
            <a:off x="1028700" y="1815877"/>
            <a:ext cx="16230600" cy="6650432"/>
            <a:chOff x="0" y="0"/>
            <a:chExt cx="5009421" cy="2052593"/>
          </a:xfrm>
        </p:grpSpPr>
        <p:sp>
          <p:nvSpPr>
            <p:cNvPr name="Freeform 7" id="7"/>
            <p:cNvSpPr/>
            <p:nvPr/>
          </p:nvSpPr>
          <p:spPr>
            <a:xfrm flipH="false" flipV="false" rot="0">
              <a:off x="0" y="0"/>
              <a:ext cx="5009421" cy="2052593"/>
            </a:xfrm>
            <a:custGeom>
              <a:avLst/>
              <a:gdLst/>
              <a:ahLst/>
              <a:cxnLst/>
              <a:rect r="r" b="b" t="t" l="l"/>
              <a:pathLst>
                <a:path h="2052593" w="5009421">
                  <a:moveTo>
                    <a:pt x="0" y="0"/>
                  </a:moveTo>
                  <a:lnTo>
                    <a:pt x="5009421" y="0"/>
                  </a:lnTo>
                  <a:lnTo>
                    <a:pt x="5009421" y="2052593"/>
                  </a:lnTo>
                  <a:lnTo>
                    <a:pt x="0" y="2052593"/>
                  </a:lnTo>
                  <a:close/>
                </a:path>
              </a:pathLst>
            </a:custGeom>
            <a:solidFill>
              <a:srgbClr val="00A69C"/>
            </a:solidFill>
          </p:spPr>
        </p:sp>
        <p:sp>
          <p:nvSpPr>
            <p:cNvPr name="TextBox 8" id="8"/>
            <p:cNvSpPr txBox="true"/>
            <p:nvPr/>
          </p:nvSpPr>
          <p:spPr>
            <a:xfrm>
              <a:off x="0" y="-38100"/>
              <a:ext cx="5009421" cy="2090693"/>
            </a:xfrm>
            <a:prstGeom prst="rect">
              <a:avLst/>
            </a:prstGeom>
          </p:spPr>
          <p:txBody>
            <a:bodyPr anchor="ctr" rtlCol="false" tIns="50800" lIns="50800" bIns="50800" rIns="50800"/>
            <a:lstStyle/>
            <a:p>
              <a:pPr algn="ctr">
                <a:lnSpc>
                  <a:spcPts val="2330"/>
                </a:lnSpc>
              </a:pPr>
            </a:p>
          </p:txBody>
        </p:sp>
      </p:grpSp>
      <p:grpSp>
        <p:nvGrpSpPr>
          <p:cNvPr name="Group 9" id="9"/>
          <p:cNvGrpSpPr/>
          <p:nvPr/>
        </p:nvGrpSpPr>
        <p:grpSpPr>
          <a:xfrm rot="0">
            <a:off x="1446267" y="3717066"/>
            <a:ext cx="3549347" cy="2074615"/>
            <a:chOff x="0" y="0"/>
            <a:chExt cx="4732463" cy="2766154"/>
          </a:xfrm>
        </p:grpSpPr>
        <p:pic>
          <p:nvPicPr>
            <p:cNvPr name="Picture 10" id="10"/>
            <p:cNvPicPr>
              <a:picLocks noChangeAspect="true"/>
            </p:cNvPicPr>
            <p:nvPr/>
          </p:nvPicPr>
          <p:blipFill>
            <a:blip r:embed="rId3"/>
            <a:srcRect l="3407" t="0" r="3407" b="0"/>
            <a:stretch>
              <a:fillRect/>
            </a:stretch>
          </p:blipFill>
          <p:spPr>
            <a:xfrm flipH="false" flipV="false">
              <a:off x="0" y="0"/>
              <a:ext cx="4732463" cy="2766154"/>
            </a:xfrm>
            <a:prstGeom prst="rect">
              <a:avLst/>
            </a:prstGeom>
          </p:spPr>
        </p:pic>
      </p:grpSp>
      <p:grpSp>
        <p:nvGrpSpPr>
          <p:cNvPr name="Group 11" id="11"/>
          <p:cNvGrpSpPr/>
          <p:nvPr/>
        </p:nvGrpSpPr>
        <p:grpSpPr>
          <a:xfrm rot="0">
            <a:off x="1446267" y="6060933"/>
            <a:ext cx="3549347" cy="2074615"/>
            <a:chOff x="0" y="0"/>
            <a:chExt cx="4732463" cy="2766154"/>
          </a:xfrm>
        </p:grpSpPr>
        <p:pic>
          <p:nvPicPr>
            <p:cNvPr name="Picture 12" id="12"/>
            <p:cNvPicPr>
              <a:picLocks noChangeAspect="true"/>
            </p:cNvPicPr>
            <p:nvPr/>
          </p:nvPicPr>
          <p:blipFill>
            <a:blip r:embed="rId4"/>
            <a:srcRect l="11489" t="0" r="11489" b="0"/>
            <a:stretch>
              <a:fillRect/>
            </a:stretch>
          </p:blipFill>
          <p:spPr>
            <a:xfrm flipH="false" flipV="false">
              <a:off x="0" y="0"/>
              <a:ext cx="4732463" cy="2766154"/>
            </a:xfrm>
            <a:prstGeom prst="rect">
              <a:avLst/>
            </a:prstGeom>
          </p:spPr>
        </p:pic>
      </p:grpSp>
      <p:grpSp>
        <p:nvGrpSpPr>
          <p:cNvPr name="Group 13" id="13"/>
          <p:cNvGrpSpPr/>
          <p:nvPr/>
        </p:nvGrpSpPr>
        <p:grpSpPr>
          <a:xfrm rot="0">
            <a:off x="5394973" y="3717066"/>
            <a:ext cx="3549347" cy="2074615"/>
            <a:chOff x="0" y="0"/>
            <a:chExt cx="4732463" cy="2766154"/>
          </a:xfrm>
        </p:grpSpPr>
        <p:pic>
          <p:nvPicPr>
            <p:cNvPr name="Picture 14" id="14"/>
            <p:cNvPicPr>
              <a:picLocks noChangeAspect="true"/>
            </p:cNvPicPr>
            <p:nvPr/>
          </p:nvPicPr>
          <p:blipFill>
            <a:blip r:embed="rId5"/>
            <a:srcRect l="11489" t="0" r="11489" b="0"/>
            <a:stretch>
              <a:fillRect/>
            </a:stretch>
          </p:blipFill>
          <p:spPr>
            <a:xfrm flipH="false" flipV="false">
              <a:off x="0" y="0"/>
              <a:ext cx="4732463" cy="2766154"/>
            </a:xfrm>
            <a:prstGeom prst="rect">
              <a:avLst/>
            </a:prstGeom>
          </p:spPr>
        </p:pic>
      </p:grpSp>
      <p:grpSp>
        <p:nvGrpSpPr>
          <p:cNvPr name="Group 15" id="15"/>
          <p:cNvGrpSpPr/>
          <p:nvPr/>
        </p:nvGrpSpPr>
        <p:grpSpPr>
          <a:xfrm rot="0">
            <a:off x="5394973" y="6060933"/>
            <a:ext cx="3549347" cy="2074615"/>
            <a:chOff x="0" y="0"/>
            <a:chExt cx="4732463" cy="2766154"/>
          </a:xfrm>
        </p:grpSpPr>
        <p:pic>
          <p:nvPicPr>
            <p:cNvPr name="Picture 16" id="16"/>
            <p:cNvPicPr>
              <a:picLocks noChangeAspect="true"/>
            </p:cNvPicPr>
            <p:nvPr/>
          </p:nvPicPr>
          <p:blipFill>
            <a:blip r:embed="rId6"/>
            <a:srcRect l="0" t="11032" r="0" b="11032"/>
            <a:stretch>
              <a:fillRect/>
            </a:stretch>
          </p:blipFill>
          <p:spPr>
            <a:xfrm flipH="false" flipV="false">
              <a:off x="0" y="0"/>
              <a:ext cx="4732463" cy="2766154"/>
            </a:xfrm>
            <a:prstGeom prst="rect">
              <a:avLst/>
            </a:prstGeom>
          </p:spPr>
        </p:pic>
      </p:grpSp>
      <p:grpSp>
        <p:nvGrpSpPr>
          <p:cNvPr name="Group 17" id="17"/>
          <p:cNvGrpSpPr/>
          <p:nvPr/>
        </p:nvGrpSpPr>
        <p:grpSpPr>
          <a:xfrm rot="0">
            <a:off x="9343680" y="3717066"/>
            <a:ext cx="3549347" cy="2074615"/>
            <a:chOff x="0" y="0"/>
            <a:chExt cx="4732463" cy="2766154"/>
          </a:xfrm>
        </p:grpSpPr>
        <p:pic>
          <p:nvPicPr>
            <p:cNvPr name="Picture 18" id="18"/>
            <p:cNvPicPr>
              <a:picLocks noChangeAspect="true"/>
            </p:cNvPicPr>
            <p:nvPr/>
          </p:nvPicPr>
          <p:blipFill>
            <a:blip r:embed="rId7"/>
            <a:srcRect l="0" t="11032" r="0" b="11032"/>
            <a:stretch>
              <a:fillRect/>
            </a:stretch>
          </p:blipFill>
          <p:spPr>
            <a:xfrm flipH="false" flipV="false">
              <a:off x="0" y="0"/>
              <a:ext cx="4732463" cy="2766154"/>
            </a:xfrm>
            <a:prstGeom prst="rect">
              <a:avLst/>
            </a:prstGeom>
          </p:spPr>
        </p:pic>
      </p:grpSp>
      <p:grpSp>
        <p:nvGrpSpPr>
          <p:cNvPr name="Group 19" id="19"/>
          <p:cNvGrpSpPr/>
          <p:nvPr/>
        </p:nvGrpSpPr>
        <p:grpSpPr>
          <a:xfrm rot="0">
            <a:off x="9343680" y="6060933"/>
            <a:ext cx="3549347" cy="2074615"/>
            <a:chOff x="0" y="0"/>
            <a:chExt cx="4732463" cy="2766154"/>
          </a:xfrm>
        </p:grpSpPr>
        <p:pic>
          <p:nvPicPr>
            <p:cNvPr name="Picture 20" id="20"/>
            <p:cNvPicPr>
              <a:picLocks noChangeAspect="true"/>
            </p:cNvPicPr>
            <p:nvPr/>
          </p:nvPicPr>
          <p:blipFill>
            <a:blip r:embed="rId8"/>
            <a:srcRect l="0" t="6162" r="0" b="6162"/>
            <a:stretch>
              <a:fillRect/>
            </a:stretch>
          </p:blipFill>
          <p:spPr>
            <a:xfrm flipH="false" flipV="false">
              <a:off x="0" y="0"/>
              <a:ext cx="4732463" cy="2766154"/>
            </a:xfrm>
            <a:prstGeom prst="rect">
              <a:avLst/>
            </a:prstGeom>
          </p:spPr>
        </p:pic>
      </p:grpSp>
      <p:grpSp>
        <p:nvGrpSpPr>
          <p:cNvPr name="Group 21" id="21"/>
          <p:cNvGrpSpPr/>
          <p:nvPr/>
        </p:nvGrpSpPr>
        <p:grpSpPr>
          <a:xfrm rot="0">
            <a:off x="13292386" y="3717066"/>
            <a:ext cx="3549347" cy="2074615"/>
            <a:chOff x="0" y="0"/>
            <a:chExt cx="4732463" cy="2766154"/>
          </a:xfrm>
        </p:grpSpPr>
        <p:pic>
          <p:nvPicPr>
            <p:cNvPr name="Picture 22" id="22"/>
            <p:cNvPicPr>
              <a:picLocks noChangeAspect="true"/>
            </p:cNvPicPr>
            <p:nvPr/>
          </p:nvPicPr>
          <p:blipFill>
            <a:blip r:embed="rId9"/>
            <a:srcRect l="0" t="11032" r="0" b="11032"/>
            <a:stretch>
              <a:fillRect/>
            </a:stretch>
          </p:blipFill>
          <p:spPr>
            <a:xfrm flipH="false" flipV="false">
              <a:off x="0" y="0"/>
              <a:ext cx="4732463" cy="2766154"/>
            </a:xfrm>
            <a:prstGeom prst="rect">
              <a:avLst/>
            </a:prstGeom>
          </p:spPr>
        </p:pic>
      </p:grpSp>
      <p:grpSp>
        <p:nvGrpSpPr>
          <p:cNvPr name="Group 23" id="23"/>
          <p:cNvGrpSpPr/>
          <p:nvPr/>
        </p:nvGrpSpPr>
        <p:grpSpPr>
          <a:xfrm rot="0">
            <a:off x="13292386" y="6060933"/>
            <a:ext cx="3549347" cy="2074615"/>
            <a:chOff x="0" y="0"/>
            <a:chExt cx="4732463" cy="2766154"/>
          </a:xfrm>
        </p:grpSpPr>
        <p:pic>
          <p:nvPicPr>
            <p:cNvPr name="Picture 24" id="24"/>
            <p:cNvPicPr>
              <a:picLocks noChangeAspect="true"/>
            </p:cNvPicPr>
            <p:nvPr/>
          </p:nvPicPr>
          <p:blipFill>
            <a:blip r:embed="rId10"/>
            <a:srcRect l="0" t="11032" r="0" b="11032"/>
            <a:stretch>
              <a:fillRect/>
            </a:stretch>
          </p:blipFill>
          <p:spPr>
            <a:xfrm flipH="false" flipV="false">
              <a:off x="0" y="0"/>
              <a:ext cx="4732463" cy="2766154"/>
            </a:xfrm>
            <a:prstGeom prst="rect">
              <a:avLst/>
            </a:prstGeom>
          </p:spPr>
        </p:pic>
      </p:grpSp>
      <p:grpSp>
        <p:nvGrpSpPr>
          <p:cNvPr name="Group 25" id="25"/>
          <p:cNvGrpSpPr/>
          <p:nvPr/>
        </p:nvGrpSpPr>
        <p:grpSpPr>
          <a:xfrm rot="0">
            <a:off x="5181008" y="8897773"/>
            <a:ext cx="7925984" cy="721055"/>
            <a:chOff x="0" y="0"/>
            <a:chExt cx="10567978" cy="961406"/>
          </a:xfrm>
        </p:grpSpPr>
        <p:sp>
          <p:nvSpPr>
            <p:cNvPr name="Freeform 26" id="26"/>
            <p:cNvSpPr/>
            <p:nvPr/>
          </p:nvSpPr>
          <p:spPr>
            <a:xfrm flipH="false" flipV="false" rot="0">
              <a:off x="0" y="0"/>
              <a:ext cx="3738802" cy="961406"/>
            </a:xfrm>
            <a:custGeom>
              <a:avLst/>
              <a:gdLst/>
              <a:ahLst/>
              <a:cxnLst/>
              <a:rect r="r" b="b" t="t" l="l"/>
              <a:pathLst>
                <a:path h="961406" w="3738802">
                  <a:moveTo>
                    <a:pt x="0" y="0"/>
                  </a:moveTo>
                  <a:lnTo>
                    <a:pt x="3738802" y="0"/>
                  </a:lnTo>
                  <a:lnTo>
                    <a:pt x="3738802" y="961406"/>
                  </a:lnTo>
                  <a:lnTo>
                    <a:pt x="0" y="961406"/>
                  </a:lnTo>
                  <a:lnTo>
                    <a:pt x="0" y="0"/>
                  </a:lnTo>
                  <a:close/>
                </a:path>
              </a:pathLst>
            </a:custGeom>
            <a:blipFill>
              <a:blip r:embed="rId11"/>
              <a:stretch>
                <a:fillRect l="-18916" t="-213087" r="-17710" b="-218241"/>
              </a:stretch>
            </a:blipFill>
          </p:spPr>
        </p:sp>
        <p:sp>
          <p:nvSpPr>
            <p:cNvPr name="Freeform 27" id="27"/>
            <p:cNvSpPr/>
            <p:nvPr/>
          </p:nvSpPr>
          <p:spPr>
            <a:xfrm flipH="false" flipV="false" rot="0">
              <a:off x="8109303" y="109720"/>
              <a:ext cx="2458675" cy="741967"/>
            </a:xfrm>
            <a:custGeom>
              <a:avLst/>
              <a:gdLst/>
              <a:ahLst/>
              <a:cxnLst/>
              <a:rect r="r" b="b" t="t" l="l"/>
              <a:pathLst>
                <a:path h="741967" w="2458675">
                  <a:moveTo>
                    <a:pt x="0" y="0"/>
                  </a:moveTo>
                  <a:lnTo>
                    <a:pt x="2458675" y="0"/>
                  </a:lnTo>
                  <a:lnTo>
                    <a:pt x="2458675" y="741967"/>
                  </a:lnTo>
                  <a:lnTo>
                    <a:pt x="0" y="741967"/>
                  </a:lnTo>
                  <a:lnTo>
                    <a:pt x="0" y="0"/>
                  </a:lnTo>
                  <a:close/>
                </a:path>
              </a:pathLst>
            </a:custGeom>
            <a:blipFill>
              <a:blip r:embed="rId12"/>
              <a:stretch>
                <a:fillRect l="-17714" t="-172326" r="-16521" b="-172492"/>
              </a:stretch>
            </a:blipFill>
          </p:spPr>
        </p:sp>
      </p:grpSp>
      <p:sp>
        <p:nvSpPr>
          <p:cNvPr name="TextBox 28" id="28"/>
          <p:cNvSpPr txBox="true"/>
          <p:nvPr/>
        </p:nvSpPr>
        <p:spPr>
          <a:xfrm rot="0">
            <a:off x="3004931" y="2160270"/>
            <a:ext cx="12278137" cy="1295400"/>
          </a:xfrm>
          <a:prstGeom prst="rect">
            <a:avLst/>
          </a:prstGeom>
        </p:spPr>
        <p:txBody>
          <a:bodyPr anchor="t" rtlCol="false" tIns="0" lIns="0" bIns="0" rIns="0">
            <a:spAutoFit/>
          </a:bodyPr>
          <a:lstStyle/>
          <a:p>
            <a:pPr algn="ctr">
              <a:lnSpc>
                <a:spcPts val="10500"/>
              </a:lnSpc>
            </a:pPr>
            <a:r>
              <a:rPr lang="en-US" b="true" sz="7500">
                <a:solidFill>
                  <a:srgbClr val="FFFFFF"/>
                </a:solidFill>
                <a:latin typeface="Open Sans Bold"/>
                <a:ea typeface="Open Sans Bold"/>
                <a:cs typeface="Open Sans Bold"/>
                <a:sym typeface="Open Sans Bold"/>
              </a:rPr>
              <a:t>Cluburi IMPACT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A69C"/>
        </a:solidFill>
      </p:bgPr>
    </p:bg>
    <p:spTree>
      <p:nvGrpSpPr>
        <p:cNvPr id="1" name=""/>
        <p:cNvGrpSpPr/>
        <p:nvPr/>
      </p:nvGrpSpPr>
      <p:grpSpPr>
        <a:xfrm>
          <a:off x="0" y="0"/>
          <a:ext cx="0" cy="0"/>
          <a:chOff x="0" y="0"/>
          <a:chExt cx="0" cy="0"/>
        </a:xfrm>
      </p:grpSpPr>
      <p:grpSp>
        <p:nvGrpSpPr>
          <p:cNvPr name="Group 2" id="2"/>
          <p:cNvGrpSpPr/>
          <p:nvPr/>
        </p:nvGrpSpPr>
        <p:grpSpPr>
          <a:xfrm rot="0">
            <a:off x="0" y="2747572"/>
            <a:ext cx="18288000" cy="5124261"/>
            <a:chOff x="0" y="0"/>
            <a:chExt cx="24384000" cy="6832348"/>
          </a:xfrm>
        </p:grpSpPr>
        <p:pic>
          <p:nvPicPr>
            <p:cNvPr name="Picture 3" id="3"/>
            <p:cNvPicPr>
              <a:picLocks noChangeAspect="true"/>
            </p:cNvPicPr>
            <p:nvPr/>
          </p:nvPicPr>
          <p:blipFill>
            <a:blip r:embed="rId2">
              <a:alphaModFix amt="18000"/>
            </a:blip>
            <a:srcRect l="0" t="47792" r="0" b="14848"/>
            <a:stretch>
              <a:fillRect/>
            </a:stretch>
          </p:blipFill>
          <p:spPr>
            <a:xfrm flipH="false" flipV="false">
              <a:off x="0" y="0"/>
              <a:ext cx="24384000" cy="6832348"/>
            </a:xfrm>
            <a:prstGeom prst="rect">
              <a:avLst/>
            </a:prstGeom>
          </p:spPr>
        </p:pic>
      </p:grpSp>
      <p:grpSp>
        <p:nvGrpSpPr>
          <p:cNvPr name="Group 4" id="4"/>
          <p:cNvGrpSpPr/>
          <p:nvPr/>
        </p:nvGrpSpPr>
        <p:grpSpPr>
          <a:xfrm rot="0">
            <a:off x="0" y="0"/>
            <a:ext cx="18288000" cy="2551563"/>
            <a:chOff x="0" y="0"/>
            <a:chExt cx="4816593" cy="672017"/>
          </a:xfrm>
        </p:grpSpPr>
        <p:sp>
          <p:nvSpPr>
            <p:cNvPr name="Freeform 5" id="5"/>
            <p:cNvSpPr/>
            <p:nvPr/>
          </p:nvSpPr>
          <p:spPr>
            <a:xfrm flipH="false" flipV="false" rot="0">
              <a:off x="0" y="0"/>
              <a:ext cx="4816592" cy="672017"/>
            </a:xfrm>
            <a:custGeom>
              <a:avLst/>
              <a:gdLst/>
              <a:ahLst/>
              <a:cxnLst/>
              <a:rect r="r" b="b" t="t" l="l"/>
              <a:pathLst>
                <a:path h="672017" w="4816592">
                  <a:moveTo>
                    <a:pt x="0" y="0"/>
                  </a:moveTo>
                  <a:lnTo>
                    <a:pt x="4816592" y="0"/>
                  </a:lnTo>
                  <a:lnTo>
                    <a:pt x="4816592" y="672017"/>
                  </a:lnTo>
                  <a:lnTo>
                    <a:pt x="0" y="672017"/>
                  </a:lnTo>
                  <a:close/>
                </a:path>
              </a:pathLst>
            </a:custGeom>
            <a:solidFill>
              <a:srgbClr val="FFFFFF"/>
            </a:solidFill>
          </p:spPr>
        </p:sp>
        <p:sp>
          <p:nvSpPr>
            <p:cNvPr name="TextBox 6" id="6"/>
            <p:cNvSpPr txBox="true"/>
            <p:nvPr/>
          </p:nvSpPr>
          <p:spPr>
            <a:xfrm>
              <a:off x="0" y="-38100"/>
              <a:ext cx="4816593" cy="710117"/>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0" y="8234308"/>
            <a:ext cx="18288000" cy="2047984"/>
            <a:chOff x="0" y="0"/>
            <a:chExt cx="4816593" cy="539387"/>
          </a:xfrm>
        </p:grpSpPr>
        <p:sp>
          <p:nvSpPr>
            <p:cNvPr name="Freeform 8" id="8"/>
            <p:cNvSpPr/>
            <p:nvPr/>
          </p:nvSpPr>
          <p:spPr>
            <a:xfrm flipH="false" flipV="false" rot="0">
              <a:off x="0" y="0"/>
              <a:ext cx="4816592" cy="539387"/>
            </a:xfrm>
            <a:custGeom>
              <a:avLst/>
              <a:gdLst/>
              <a:ahLst/>
              <a:cxnLst/>
              <a:rect r="r" b="b" t="t" l="l"/>
              <a:pathLst>
                <a:path h="539387" w="4816592">
                  <a:moveTo>
                    <a:pt x="0" y="0"/>
                  </a:moveTo>
                  <a:lnTo>
                    <a:pt x="4816592" y="0"/>
                  </a:lnTo>
                  <a:lnTo>
                    <a:pt x="4816592" y="539387"/>
                  </a:lnTo>
                  <a:lnTo>
                    <a:pt x="0" y="539387"/>
                  </a:lnTo>
                  <a:close/>
                </a:path>
              </a:pathLst>
            </a:custGeom>
            <a:solidFill>
              <a:srgbClr val="FFFFFF"/>
            </a:solidFill>
          </p:spPr>
        </p:sp>
        <p:sp>
          <p:nvSpPr>
            <p:cNvPr name="TextBox 9" id="9"/>
            <p:cNvSpPr txBox="true"/>
            <p:nvPr/>
          </p:nvSpPr>
          <p:spPr>
            <a:xfrm>
              <a:off x="0" y="-38100"/>
              <a:ext cx="4816593" cy="577487"/>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340855" y="7871833"/>
            <a:ext cx="21620423" cy="362475"/>
            <a:chOff x="0" y="0"/>
            <a:chExt cx="5694268" cy="95467"/>
          </a:xfrm>
        </p:grpSpPr>
        <p:sp>
          <p:nvSpPr>
            <p:cNvPr name="Freeform 11" id="11"/>
            <p:cNvSpPr/>
            <p:nvPr/>
          </p:nvSpPr>
          <p:spPr>
            <a:xfrm flipH="false" flipV="false" rot="0">
              <a:off x="0" y="0"/>
              <a:ext cx="5694268" cy="95467"/>
            </a:xfrm>
            <a:custGeom>
              <a:avLst/>
              <a:gdLst/>
              <a:ahLst/>
              <a:cxnLst/>
              <a:rect r="r" b="b" t="t" l="l"/>
              <a:pathLst>
                <a:path h="95467" w="5694268">
                  <a:moveTo>
                    <a:pt x="0" y="0"/>
                  </a:moveTo>
                  <a:lnTo>
                    <a:pt x="5694268" y="0"/>
                  </a:lnTo>
                  <a:lnTo>
                    <a:pt x="5694268" y="95467"/>
                  </a:lnTo>
                  <a:lnTo>
                    <a:pt x="0" y="95467"/>
                  </a:lnTo>
                  <a:close/>
                </a:path>
              </a:pathLst>
            </a:custGeom>
            <a:solidFill>
              <a:srgbClr val="F05B40"/>
            </a:solidFill>
          </p:spPr>
        </p:sp>
        <p:sp>
          <p:nvSpPr>
            <p:cNvPr name="TextBox 12" id="12"/>
            <p:cNvSpPr txBox="true"/>
            <p:nvPr/>
          </p:nvSpPr>
          <p:spPr>
            <a:xfrm>
              <a:off x="0" y="-38100"/>
              <a:ext cx="5694268" cy="133567"/>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666211" y="2355554"/>
            <a:ext cx="21620423" cy="392018"/>
            <a:chOff x="0" y="0"/>
            <a:chExt cx="5694268" cy="103247"/>
          </a:xfrm>
        </p:grpSpPr>
        <p:sp>
          <p:nvSpPr>
            <p:cNvPr name="Freeform 14" id="14"/>
            <p:cNvSpPr/>
            <p:nvPr/>
          </p:nvSpPr>
          <p:spPr>
            <a:xfrm flipH="false" flipV="false" rot="0">
              <a:off x="0" y="0"/>
              <a:ext cx="5694268" cy="103247"/>
            </a:xfrm>
            <a:custGeom>
              <a:avLst/>
              <a:gdLst/>
              <a:ahLst/>
              <a:cxnLst/>
              <a:rect r="r" b="b" t="t" l="l"/>
              <a:pathLst>
                <a:path h="103247" w="5694268">
                  <a:moveTo>
                    <a:pt x="0" y="0"/>
                  </a:moveTo>
                  <a:lnTo>
                    <a:pt x="5694268" y="0"/>
                  </a:lnTo>
                  <a:lnTo>
                    <a:pt x="5694268" y="103247"/>
                  </a:lnTo>
                  <a:lnTo>
                    <a:pt x="0" y="103247"/>
                  </a:lnTo>
                  <a:close/>
                </a:path>
              </a:pathLst>
            </a:custGeom>
            <a:solidFill>
              <a:srgbClr val="F05B40"/>
            </a:solidFill>
          </p:spPr>
        </p:sp>
        <p:sp>
          <p:nvSpPr>
            <p:cNvPr name="TextBox 15" id="15"/>
            <p:cNvSpPr txBox="true"/>
            <p:nvPr/>
          </p:nvSpPr>
          <p:spPr>
            <a:xfrm>
              <a:off x="0" y="-38100"/>
              <a:ext cx="5694268" cy="141347"/>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5181008" y="8897773"/>
            <a:ext cx="7925984" cy="721055"/>
            <a:chOff x="0" y="0"/>
            <a:chExt cx="10567978" cy="961406"/>
          </a:xfrm>
        </p:grpSpPr>
        <p:sp>
          <p:nvSpPr>
            <p:cNvPr name="Freeform 17" id="17"/>
            <p:cNvSpPr/>
            <p:nvPr/>
          </p:nvSpPr>
          <p:spPr>
            <a:xfrm flipH="false" flipV="false" rot="0">
              <a:off x="0" y="0"/>
              <a:ext cx="3738802" cy="961406"/>
            </a:xfrm>
            <a:custGeom>
              <a:avLst/>
              <a:gdLst/>
              <a:ahLst/>
              <a:cxnLst/>
              <a:rect r="r" b="b" t="t" l="l"/>
              <a:pathLst>
                <a:path h="961406" w="3738802">
                  <a:moveTo>
                    <a:pt x="0" y="0"/>
                  </a:moveTo>
                  <a:lnTo>
                    <a:pt x="3738802" y="0"/>
                  </a:lnTo>
                  <a:lnTo>
                    <a:pt x="3738802" y="961406"/>
                  </a:lnTo>
                  <a:lnTo>
                    <a:pt x="0" y="961406"/>
                  </a:lnTo>
                  <a:lnTo>
                    <a:pt x="0" y="0"/>
                  </a:lnTo>
                  <a:close/>
                </a:path>
              </a:pathLst>
            </a:custGeom>
            <a:blipFill>
              <a:blip r:embed="rId3"/>
              <a:stretch>
                <a:fillRect l="-18916" t="-213087" r="-17710" b="-218241"/>
              </a:stretch>
            </a:blipFill>
          </p:spPr>
        </p:sp>
        <p:sp>
          <p:nvSpPr>
            <p:cNvPr name="Freeform 18" id="18"/>
            <p:cNvSpPr/>
            <p:nvPr/>
          </p:nvSpPr>
          <p:spPr>
            <a:xfrm flipH="false" flipV="false" rot="0">
              <a:off x="8109303" y="109720"/>
              <a:ext cx="2458675" cy="741967"/>
            </a:xfrm>
            <a:custGeom>
              <a:avLst/>
              <a:gdLst/>
              <a:ahLst/>
              <a:cxnLst/>
              <a:rect r="r" b="b" t="t" l="l"/>
              <a:pathLst>
                <a:path h="741967" w="2458675">
                  <a:moveTo>
                    <a:pt x="0" y="0"/>
                  </a:moveTo>
                  <a:lnTo>
                    <a:pt x="2458675" y="0"/>
                  </a:lnTo>
                  <a:lnTo>
                    <a:pt x="2458675" y="741967"/>
                  </a:lnTo>
                  <a:lnTo>
                    <a:pt x="0" y="741967"/>
                  </a:lnTo>
                  <a:lnTo>
                    <a:pt x="0" y="0"/>
                  </a:lnTo>
                  <a:close/>
                </a:path>
              </a:pathLst>
            </a:custGeom>
            <a:blipFill>
              <a:blip r:embed="rId4"/>
              <a:stretch>
                <a:fillRect l="-17714" t="-172326" r="-16521" b="-172492"/>
              </a:stretch>
            </a:blipFill>
          </p:spPr>
        </p:sp>
      </p:grpSp>
      <p:sp>
        <p:nvSpPr>
          <p:cNvPr name="TextBox 19" id="19"/>
          <p:cNvSpPr txBox="true"/>
          <p:nvPr/>
        </p:nvSpPr>
        <p:spPr>
          <a:xfrm rot="0">
            <a:off x="2602431" y="3934132"/>
            <a:ext cx="13083137" cy="2180612"/>
          </a:xfrm>
          <a:prstGeom prst="rect">
            <a:avLst/>
          </a:prstGeom>
        </p:spPr>
        <p:txBody>
          <a:bodyPr anchor="t" rtlCol="false" tIns="0" lIns="0" bIns="0" rIns="0">
            <a:spAutoFit/>
          </a:bodyPr>
          <a:lstStyle/>
          <a:p>
            <a:pPr algn="ctr">
              <a:lnSpc>
                <a:spcPts val="17844"/>
              </a:lnSpc>
            </a:pPr>
            <a:r>
              <a:rPr lang="en-US" b="true" sz="12745">
                <a:solidFill>
                  <a:srgbClr val="FFFFFF"/>
                </a:solidFill>
                <a:latin typeface="Open Sans Bold"/>
                <a:ea typeface="Open Sans Bold"/>
                <a:cs typeface="Open Sans Bold"/>
                <a:sym typeface="Open Sans Bold"/>
              </a:rPr>
              <a:t>Mulțumim!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DAGRGdwci-s</dc:identifier>
  <dcterms:modified xsi:type="dcterms:W3CDTF">2011-08-01T06:04:30Z</dcterms:modified>
  <cp:revision>1</cp:revision>
  <dc:title>Prezentare_IMPACT</dc:title>
</cp:coreProperties>
</file>